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1" r:id="rId3"/>
    <p:sldId id="273" r:id="rId4"/>
    <p:sldId id="274" r:id="rId5"/>
    <p:sldId id="260" r:id="rId6"/>
    <p:sldId id="267" r:id="rId7"/>
    <p:sldId id="270" r:id="rId8"/>
    <p:sldId id="261" r:id="rId9"/>
    <p:sldId id="276" r:id="rId10"/>
    <p:sldId id="277" r:id="rId11"/>
    <p:sldId id="278" r:id="rId12"/>
    <p:sldId id="279" r:id="rId13"/>
    <p:sldId id="280" r:id="rId14"/>
    <p:sldId id="282" r:id="rId15"/>
    <p:sldId id="283" r:id="rId16"/>
    <p:sldId id="284" r:id="rId17"/>
    <p:sldId id="286" r:id="rId18"/>
    <p:sldId id="287" r:id="rId19"/>
    <p:sldId id="288" r:id="rId20"/>
    <p:sldId id="289" r:id="rId21"/>
    <p:sldId id="285" r:id="rId2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90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794" y="-102"/>
      </p:cViewPr>
      <p:guideLst>
        <p:guide orient="horz" pos="3127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/>
      <c:barChart>
        <c:barDir val="col"/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Passenger Expenditures</c:v>
                </c:pt>
              </c:strCache>
            </c:strRef>
          </c:tx>
          <c:cat>
            <c:numRef>
              <c:f>Tabelle1!$A$2:$A$8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Tabelle1!$B$2:$B$8</c:f>
              <c:numCache>
                <c:formatCode>General</c:formatCode>
                <c:ptCount val="7"/>
                <c:pt idx="0" formatCode="0.0">
                  <c:v>1.6</c:v>
                </c:pt>
                <c:pt idx="1">
                  <c:v>2</c:v>
                </c:pt>
                <c:pt idx="2">
                  <c:v>2.5</c:v>
                </c:pt>
                <c:pt idx="3">
                  <c:v>2.7</c:v>
                </c:pt>
                <c:pt idx="4">
                  <c:v>2.9</c:v>
                </c:pt>
                <c:pt idx="5">
                  <c:v>3.1</c:v>
                </c:pt>
                <c:pt idx="6">
                  <c:v>3.44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Cruise Lines</c:v>
                </c:pt>
              </c:strCache>
            </c:strRef>
          </c:tx>
          <c:cat>
            <c:numRef>
              <c:f>Tabelle1!$A$2:$A$8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Tabelle1!$C$2:$C$8</c:f>
              <c:numCache>
                <c:formatCode>General</c:formatCode>
                <c:ptCount val="7"/>
                <c:pt idx="0" formatCode="0.0">
                  <c:v>2.9</c:v>
                </c:pt>
                <c:pt idx="1">
                  <c:v>3.5</c:v>
                </c:pt>
                <c:pt idx="2">
                  <c:v>4.5</c:v>
                </c:pt>
                <c:pt idx="3">
                  <c:v>5.0999999999999996</c:v>
                </c:pt>
                <c:pt idx="4">
                  <c:v>5.4</c:v>
                </c:pt>
                <c:pt idx="5">
                  <c:v>6</c:v>
                </c:pt>
                <c:pt idx="6">
                  <c:v>6.3599999999999985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Employee Compensation</c:v>
                </c:pt>
              </c:strCache>
            </c:strRef>
          </c:tx>
          <c:cat>
            <c:numRef>
              <c:f>Tabelle1!$A$2:$A$8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Tabelle1!$D$2:$D$8</c:f>
              <c:numCache>
                <c:formatCode>General</c:formatCode>
                <c:ptCount val="7"/>
                <c:pt idx="0" formatCode="0.0">
                  <c:v>0.70000000000000062</c:v>
                </c:pt>
                <c:pt idx="1">
                  <c:v>1</c:v>
                </c:pt>
                <c:pt idx="2">
                  <c:v>1.1000000000000001</c:v>
                </c:pt>
                <c:pt idx="3">
                  <c:v>1.1000000000000001</c:v>
                </c:pt>
                <c:pt idx="4">
                  <c:v>1.2</c:v>
                </c:pt>
                <c:pt idx="5">
                  <c:v>1.2</c:v>
                </c:pt>
                <c:pt idx="6">
                  <c:v>1.32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Shipbuilding</c:v>
                </c:pt>
              </c:strCache>
            </c:strRef>
          </c:tx>
          <c:cat>
            <c:numRef>
              <c:f>Tabelle1!$A$2:$A$8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Tabelle1!$E$2:$E$8</c:f>
              <c:numCache>
                <c:formatCode>General</c:formatCode>
                <c:ptCount val="7"/>
                <c:pt idx="0" formatCode="0.0">
                  <c:v>3.1</c:v>
                </c:pt>
                <c:pt idx="1">
                  <c:v>4.0999999999999996</c:v>
                </c:pt>
                <c:pt idx="2">
                  <c:v>4.8</c:v>
                </c:pt>
                <c:pt idx="3">
                  <c:v>5.2</c:v>
                </c:pt>
                <c:pt idx="4">
                  <c:v>4.5999999999999996</c:v>
                </c:pt>
                <c:pt idx="5">
                  <c:v>4.2</c:v>
                </c:pt>
                <c:pt idx="6">
                  <c:v>3.84</c:v>
                </c:pt>
              </c:numCache>
            </c:numRef>
          </c:val>
        </c:ser>
        <c:gapWidth val="68"/>
        <c:overlap val="100"/>
        <c:axId val="75099136"/>
        <c:axId val="80421632"/>
      </c:barChart>
      <c:catAx>
        <c:axId val="75099136"/>
        <c:scaling>
          <c:orientation val="minMax"/>
        </c:scaling>
        <c:axPos val="b"/>
        <c:numFmt formatCode="General" sourceLinked="1"/>
        <c:tickLblPos val="nextTo"/>
        <c:crossAx val="80421632"/>
        <c:crosses val="autoZero"/>
        <c:auto val="1"/>
        <c:lblAlgn val="ctr"/>
        <c:lblOffset val="100"/>
      </c:catAx>
      <c:valAx>
        <c:axId val="80421632"/>
        <c:scaling>
          <c:orientation val="minMax"/>
        </c:scaling>
        <c:axPos val="l"/>
        <c:majorGridlines/>
        <c:numFmt formatCode="&quot;€&quot;#,##0" sourceLinked="0"/>
        <c:tickLblPos val="nextTo"/>
        <c:crossAx val="75099136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tx2">
                <a:lumMod val="25000"/>
              </a:schemeClr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€0.5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-1.6483111429986519E-3"/>
                  <c:y val="1.6684489730499529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€0.6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1.6483111429986519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€1.2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6.0437377065546991E-17"/>
                  <c:y val="-2.6274786977164658E-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€1.3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0"/>
                  <c:y val="1.001069383829968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€1.6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>
                <c:manualLayout>
                  <c:x val="0"/>
                  <c:y val="6.673795892199812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€2.5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>
                <c:manualLayout>
                  <c:x val="-3.2966222859973026E-3"/>
                  <c:y val="-1.0010693838299689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€2.8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>
                <c:manualLayout>
                  <c:x val="0"/>
                  <c:y val="1.0010693838299689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€4.5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Tabelle1!$A$2:$A$9</c:f>
              <c:strCache>
                <c:ptCount val="8"/>
                <c:pt idx="0">
                  <c:v>Norway</c:v>
                </c:pt>
                <c:pt idx="1">
                  <c:v>Greece</c:v>
                </c:pt>
                <c:pt idx="2">
                  <c:v>France</c:v>
                </c:pt>
                <c:pt idx="3">
                  <c:v>Spain</c:v>
                </c:pt>
                <c:pt idx="4">
                  <c:v>RoE</c:v>
                </c:pt>
                <c:pt idx="5">
                  <c:v>Germany</c:v>
                </c:pt>
                <c:pt idx="6">
                  <c:v>UK</c:v>
                </c:pt>
                <c:pt idx="7">
                  <c:v>Italy</c:v>
                </c:pt>
              </c:strCache>
            </c:strRef>
          </c:cat>
          <c:val>
            <c:numRef>
              <c:f>Tabelle1!$B$2:$B$9</c:f>
              <c:numCache>
                <c:formatCode>#,##0.0\ "€"</c:formatCode>
                <c:ptCount val="8"/>
                <c:pt idx="0">
                  <c:v>0.5</c:v>
                </c:pt>
                <c:pt idx="1">
                  <c:v>0.60000000000000064</c:v>
                </c:pt>
                <c:pt idx="2">
                  <c:v>1.2</c:v>
                </c:pt>
                <c:pt idx="3">
                  <c:v>1.3</c:v>
                </c:pt>
                <c:pt idx="4">
                  <c:v>1.6</c:v>
                </c:pt>
                <c:pt idx="5">
                  <c:v>2.5</c:v>
                </c:pt>
                <c:pt idx="6">
                  <c:v>2.8</c:v>
                </c:pt>
                <c:pt idx="7">
                  <c:v>4.5</c:v>
                </c:pt>
              </c:numCache>
            </c:numRef>
          </c:val>
        </c:ser>
        <c:gapWidth val="23"/>
        <c:axId val="75345280"/>
        <c:axId val="75363456"/>
      </c:barChart>
      <c:catAx>
        <c:axId val="75345280"/>
        <c:scaling>
          <c:orientation val="minMax"/>
        </c:scaling>
        <c:axPos val="b"/>
        <c:tickLblPos val="nextTo"/>
        <c:crossAx val="75363456"/>
        <c:crosses val="autoZero"/>
        <c:auto val="1"/>
        <c:lblAlgn val="ctr"/>
        <c:lblOffset val="100"/>
      </c:catAx>
      <c:valAx>
        <c:axId val="75363456"/>
        <c:scaling>
          <c:orientation val="minMax"/>
        </c:scaling>
        <c:axPos val="l"/>
        <c:majorGridlines/>
        <c:numFmt formatCode="&quot;€&quot;#,##0" sourceLinked="0"/>
        <c:tickLblPos val="nextTo"/>
        <c:crossAx val="75345280"/>
        <c:crosses val="autoZero"/>
        <c:crossBetween val="between"/>
        <c:majorUnit val="1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Jahr</c:v>
                </c:pt>
              </c:strCache>
            </c:strRef>
          </c:tx>
          <c:dLbls>
            <c:dLbl>
              <c:idx val="0"/>
              <c:layout>
                <c:manualLayout>
                  <c:x val="-1.5890879526591333E-3"/>
                  <c:y val="-0.25240659823819755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/>
                      <a:t>€19.1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"/>
                  <c:y val="-0.29853090526772458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€23.9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1.640765609656179E-3"/>
                  <c:y val="-0.34263206172772886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€29.0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>
                <c:manualLayout>
                  <c:x val="3.2815312193123641E-3"/>
                  <c:y val="-0.34941685502926884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€32.2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-1.640765609656179E-3"/>
                  <c:y val="-0.39012561483850361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€34.1</a:t>
                    </a:r>
                    <a:endParaRPr lang="en-US"/>
                  </a:p>
                </c:rich>
              </c:tx>
              <c:showVal val="1"/>
            </c:dLbl>
            <c:dLbl>
              <c:idx val="5"/>
              <c:layout>
                <c:manualLayout>
                  <c:x val="0"/>
                  <c:y val="-0.39691040814004319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€35.2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>
                <c:manualLayout>
                  <c:x val="1.2032142141145919E-16"/>
                  <c:y val="-0.40030280479081265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€36.7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numRef>
              <c:f>Tabelle1!$A$2:$A$8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Tabelle1!$B$2:$B$8</c:f>
              <c:numCache>
                <c:formatCode>0.0</c:formatCode>
                <c:ptCount val="7"/>
                <c:pt idx="0">
                  <c:v>19.100000000000001</c:v>
                </c:pt>
                <c:pt idx="1">
                  <c:v>23.9</c:v>
                </c:pt>
                <c:pt idx="2">
                  <c:v>29</c:v>
                </c:pt>
                <c:pt idx="3">
                  <c:v>32.200000000000003</c:v>
                </c:pt>
                <c:pt idx="4">
                  <c:v>34.1</c:v>
                </c:pt>
                <c:pt idx="5">
                  <c:v>35.200000000000003</c:v>
                </c:pt>
                <c:pt idx="6">
                  <c:v>36.700000000000003</c:v>
                </c:pt>
              </c:numCache>
            </c:numRef>
          </c:val>
        </c:ser>
        <c:gapWidth val="68"/>
        <c:overlap val="100"/>
        <c:axId val="80089088"/>
        <c:axId val="80090624"/>
      </c:barChart>
      <c:catAx>
        <c:axId val="80089088"/>
        <c:scaling>
          <c:orientation val="minMax"/>
        </c:scaling>
        <c:axPos val="b"/>
        <c:numFmt formatCode="General" sourceLinked="1"/>
        <c:tickLblPos val="nextTo"/>
        <c:crossAx val="80090624"/>
        <c:crosses val="autoZero"/>
        <c:auto val="1"/>
        <c:lblAlgn val="ctr"/>
        <c:lblOffset val="100"/>
      </c:catAx>
      <c:valAx>
        <c:axId val="80090624"/>
        <c:scaling>
          <c:orientation val="minMax"/>
        </c:scaling>
        <c:axPos val="l"/>
        <c:majorGridlines/>
        <c:numFmt formatCode="&quot;€&quot;#,##0" sourceLinked="0"/>
        <c:tickLblPos val="nextTo"/>
        <c:crossAx val="8008908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911" y="0"/>
            <a:ext cx="294614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2568D-91B2-4FB6-97CB-2355EE1F7246}" type="datetimeFigureOut">
              <a:rPr lang="de-DE" smtClean="0"/>
              <a:pPr/>
              <a:t>08.11.2012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28164"/>
            <a:ext cx="294614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911" y="9428164"/>
            <a:ext cx="294614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66689-82F6-4EB4-8EDA-08C4F70C066F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83969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11" y="0"/>
            <a:ext cx="2946144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2DF39E5-4543-43DF-AD2C-40C402666F5A}" type="datetime1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54" y="4714876"/>
            <a:ext cx="5437168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164"/>
            <a:ext cx="294614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11" y="9428164"/>
            <a:ext cx="2946144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140B05F9-6293-4887-9201-ACA1F3E7B8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4925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9pPr>
          </a:lstStyle>
          <a:p>
            <a:pPr eaLnBrk="1" hangingPunct="1"/>
            <a:fld id="{45555FD7-327B-426F-9EC0-D324515EEBF9}" type="slidenum">
              <a:rPr lang="en-GB" smtClean="0">
                <a:latin typeface="Calibri" charset="0"/>
              </a:rPr>
              <a:pPr eaLnBrk="1" hangingPunct="1"/>
              <a:t>1</a:t>
            </a:fld>
            <a:endParaRPr lang="en-GB" smtClean="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Describe ECC and relationship with CLIA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A77C7-9F7B-4A86-B3A5-BE2FC69ECFC1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0716E-89A7-4BE4-B367-DE8E419337F4}" type="slidenum">
              <a:rPr lang="fr-BE" smtClean="0"/>
              <a:pPr/>
              <a:t>9</a:t>
            </a:fld>
            <a:endParaRPr lang="fr-B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0716E-89A7-4BE4-B367-DE8E419337F4}" type="slidenum">
              <a:rPr lang="fr-BE" smtClean="0"/>
              <a:pPr/>
              <a:t>10</a:t>
            </a:fld>
            <a:endParaRPr lang="fr-B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0716E-89A7-4BE4-B367-DE8E419337F4}" type="slidenum">
              <a:rPr lang="fr-BE" smtClean="0"/>
              <a:pPr/>
              <a:t>11</a:t>
            </a:fld>
            <a:endParaRPr lang="fr-B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0716E-89A7-4BE4-B367-DE8E419337F4}" type="slidenum">
              <a:rPr lang="fr-BE" smtClean="0"/>
              <a:pPr/>
              <a:t>12</a:t>
            </a:fld>
            <a:endParaRPr lang="fr-B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0716E-89A7-4BE4-B367-DE8E419337F4}" type="slidenum">
              <a:rPr lang="fr-BE" smtClean="0"/>
              <a:pPr/>
              <a:t>13</a:t>
            </a:fld>
            <a:endParaRPr lang="fr-B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None/>
            </a:pP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0716E-89A7-4BE4-B367-DE8E419337F4}" type="slidenum">
              <a:rPr lang="fr-BE" smtClean="0"/>
              <a:pPr/>
              <a:t>21</a:t>
            </a:fld>
            <a:endParaRPr lang="fr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BB23A-59F1-4691-8E9F-5B434C4BE2FC}" type="datetime1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17A3B-6ECB-4287-B83A-90E83422D5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90285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36306-422F-437A-A5DB-A5E2141E9373}" type="datetime1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1D63F-CEA5-49C0-942A-6F8A1AE18E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73730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C5833-F845-42B6-A3AF-B6553B6BA0A8}" type="datetime1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FAC9D-7D51-46A8-A521-E51E4488E5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43376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4E38F-37F9-45E4-96D3-9A34853EAAE4}" type="datetime1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764E1-CB14-44DF-B00A-6A164375AA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2559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4E9F-C2D5-420E-A4F1-5ADFD19FC57E}" type="datetime1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BB56C-325B-4E8C-B01F-2E8411DBDD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38378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E94D6-6D1B-4A30-A716-D64B4AFA6308}" type="datetime1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D8A01-F4BF-448B-A3E7-2D3417B9CC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5225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ED141-B46B-4443-9785-43470312CFF4}" type="datetime1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B1D99-F7EF-45DA-8B26-516F56C93A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20566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F3211-17E3-4799-BB13-22946D2B26F0}" type="datetime1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6976B-54C6-451E-948E-B17E380BC5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08402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CFF3B-02BF-424E-9C39-9B90E62FEE7A}" type="datetime1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07502-9166-448A-AB12-2598D17D00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9741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D106B-068A-460B-83E5-E174327AA0AE}" type="datetime1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5B1A1-E648-4F06-AC6E-F84CA50A85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6864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E5F58-3088-4C2A-9E50-28C91403D4D1}" type="datetime1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8F4B-C09B-4450-9A8F-5DB6019A96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91178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25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Calibri" charset="0"/>
              </a:defRPr>
            </a:lvl1pPr>
          </a:lstStyle>
          <a:p>
            <a:pPr>
              <a:defRPr/>
            </a:pPr>
            <a:fld id="{9ED0FD0A-D449-4BCF-BF2C-B1E9201BC72E}" type="datetime1">
              <a:rPr lang="en-US"/>
              <a:pPr>
                <a:defRPr/>
              </a:pPr>
              <a:t>11/8/2012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Calibri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charset="0"/>
              </a:defRPr>
            </a:lvl1pPr>
          </a:lstStyle>
          <a:p>
            <a:pPr>
              <a:defRPr/>
            </a:pPr>
            <a:fld id="{EA466DA4-28B5-45B6-84B0-7A7C6F2624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13" Type="http://schemas.openxmlformats.org/officeDocument/2006/relationships/image" Target="../media/image11.gif"/><Relationship Id="rId18" Type="http://schemas.openxmlformats.org/officeDocument/2006/relationships/image" Target="../media/image16.gif"/><Relationship Id="rId26" Type="http://schemas.openxmlformats.org/officeDocument/2006/relationships/image" Target="../media/image24.gif"/><Relationship Id="rId3" Type="http://schemas.openxmlformats.org/officeDocument/2006/relationships/image" Target="../media/image1.jpeg"/><Relationship Id="rId21" Type="http://schemas.openxmlformats.org/officeDocument/2006/relationships/image" Target="../media/image19.gif"/><Relationship Id="rId7" Type="http://schemas.openxmlformats.org/officeDocument/2006/relationships/image" Target="../media/image5.gif"/><Relationship Id="rId12" Type="http://schemas.openxmlformats.org/officeDocument/2006/relationships/image" Target="../media/image10.gif"/><Relationship Id="rId17" Type="http://schemas.openxmlformats.org/officeDocument/2006/relationships/image" Target="../media/image15.gif"/><Relationship Id="rId25" Type="http://schemas.openxmlformats.org/officeDocument/2006/relationships/image" Target="../media/image23.gif"/><Relationship Id="rId33" Type="http://schemas.openxmlformats.org/officeDocument/2006/relationships/image" Target="../media/image31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gif"/><Relationship Id="rId20" Type="http://schemas.openxmlformats.org/officeDocument/2006/relationships/image" Target="../media/image18.gif"/><Relationship Id="rId29" Type="http://schemas.openxmlformats.org/officeDocument/2006/relationships/image" Target="../media/image2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11" Type="http://schemas.openxmlformats.org/officeDocument/2006/relationships/image" Target="../media/image9.gif"/><Relationship Id="rId24" Type="http://schemas.openxmlformats.org/officeDocument/2006/relationships/image" Target="../media/image22.gif"/><Relationship Id="rId32" Type="http://schemas.openxmlformats.org/officeDocument/2006/relationships/image" Target="../media/image30.jpeg"/><Relationship Id="rId5" Type="http://schemas.openxmlformats.org/officeDocument/2006/relationships/image" Target="../media/image3.gif"/><Relationship Id="rId15" Type="http://schemas.openxmlformats.org/officeDocument/2006/relationships/image" Target="../media/image13.gif"/><Relationship Id="rId23" Type="http://schemas.openxmlformats.org/officeDocument/2006/relationships/image" Target="../media/image21.gif"/><Relationship Id="rId28" Type="http://schemas.openxmlformats.org/officeDocument/2006/relationships/image" Target="../media/image26.gif"/><Relationship Id="rId10" Type="http://schemas.openxmlformats.org/officeDocument/2006/relationships/image" Target="../media/image8.gif"/><Relationship Id="rId19" Type="http://schemas.openxmlformats.org/officeDocument/2006/relationships/image" Target="../media/image17.gif"/><Relationship Id="rId31" Type="http://schemas.openxmlformats.org/officeDocument/2006/relationships/image" Target="../media/image29.gif"/><Relationship Id="rId4" Type="http://schemas.openxmlformats.org/officeDocument/2006/relationships/image" Target="../media/image2.gif"/><Relationship Id="rId9" Type="http://schemas.openxmlformats.org/officeDocument/2006/relationships/image" Target="../media/image7.gif"/><Relationship Id="rId14" Type="http://schemas.openxmlformats.org/officeDocument/2006/relationships/image" Target="../media/image12.gif"/><Relationship Id="rId22" Type="http://schemas.openxmlformats.org/officeDocument/2006/relationships/image" Target="../media/image20.gif"/><Relationship Id="rId27" Type="http://schemas.openxmlformats.org/officeDocument/2006/relationships/image" Target="../media/image25.gif"/><Relationship Id="rId30" Type="http://schemas.openxmlformats.org/officeDocument/2006/relationships/image" Target="../media/image28.gi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gif"/><Relationship Id="rId3" Type="http://schemas.openxmlformats.org/officeDocument/2006/relationships/image" Target="../media/image32.gif"/><Relationship Id="rId7" Type="http://schemas.openxmlformats.org/officeDocument/2006/relationships/image" Target="../media/image36.gi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11" Type="http://schemas.openxmlformats.org/officeDocument/2006/relationships/image" Target="../media/image1.jpeg"/><Relationship Id="rId5" Type="http://schemas.openxmlformats.org/officeDocument/2006/relationships/image" Target="../media/image34.gif"/><Relationship Id="rId10" Type="http://schemas.openxmlformats.org/officeDocument/2006/relationships/image" Target="../media/image39.gif"/><Relationship Id="rId4" Type="http://schemas.openxmlformats.org/officeDocument/2006/relationships/image" Target="../media/image33.png"/><Relationship Id="rId9" Type="http://schemas.openxmlformats.org/officeDocument/2006/relationships/image" Target="../media/image3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28625" y="-171400"/>
            <a:ext cx="8286750" cy="1470025"/>
          </a:xfrm>
        </p:spPr>
        <p:txBody>
          <a:bodyPr/>
          <a:lstStyle/>
          <a:p>
            <a:pPr eaLnBrk="1" hangingPunct="1"/>
            <a:r>
              <a:rPr lang="en-GB" b="1" dirty="0" smtClean="0"/>
              <a:t>THE EUROPEAN CRUISE INDUSTRY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" y="764704"/>
            <a:ext cx="9143999" cy="3888432"/>
          </a:xfrm>
        </p:spPr>
        <p:txBody>
          <a:bodyPr/>
          <a:lstStyle/>
          <a:p>
            <a:pPr eaLnBrk="1" hangingPunct="1"/>
            <a:endParaRPr lang="en-GB" sz="800" b="1" dirty="0" smtClean="0">
              <a:solidFill>
                <a:srgbClr val="FFFFFF"/>
              </a:solidFill>
            </a:endParaRPr>
          </a:p>
          <a:p>
            <a:pPr eaLnBrk="1" hangingPunct="1"/>
            <a:r>
              <a:rPr lang="en-GB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Costs &amp; Benefits for reducing ship pollution – the perspective of </a:t>
            </a:r>
            <a:r>
              <a:rPr lang="en-GB" sz="36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shipowners</a:t>
            </a:r>
            <a:r>
              <a:rPr lang="en-GB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towards innovation and competitiveness</a:t>
            </a:r>
          </a:p>
          <a:p>
            <a:pPr eaLnBrk="1" hangingPunct="1"/>
            <a:r>
              <a:rPr lang="en-GB" dirty="0" smtClean="0">
                <a:solidFill>
                  <a:srgbClr val="FFFFFF"/>
                </a:solidFill>
              </a:rPr>
              <a:t>Reducing Emissions In Mediterranean Port Cities – the results of the APICE Project</a:t>
            </a:r>
          </a:p>
          <a:p>
            <a:pPr eaLnBrk="1" hangingPunct="1"/>
            <a:r>
              <a:rPr lang="en-GB" dirty="0" smtClean="0">
                <a:solidFill>
                  <a:srgbClr val="FFFFFF"/>
                </a:solidFill>
              </a:rPr>
              <a:t> 08 November 2012</a:t>
            </a:r>
          </a:p>
          <a:p>
            <a:pPr eaLnBrk="1" hangingPunct="1"/>
            <a:endParaRPr lang="en-GB" sz="1000" dirty="0" smtClean="0">
              <a:solidFill>
                <a:srgbClr val="FFFFFF"/>
              </a:solidFill>
            </a:endParaRPr>
          </a:p>
          <a:p>
            <a:pPr eaLnBrk="1" hangingPunct="1"/>
            <a:r>
              <a:rPr lang="en-GB" sz="2400" dirty="0" smtClean="0">
                <a:solidFill>
                  <a:srgbClr val="FFFFFF"/>
                </a:solidFill>
              </a:rPr>
              <a:t>Robert Ashdown</a:t>
            </a:r>
          </a:p>
          <a:p>
            <a:pPr eaLnBrk="1" hangingPunct="1"/>
            <a:r>
              <a:rPr lang="en-GB" sz="2400" dirty="0" smtClean="0">
                <a:solidFill>
                  <a:srgbClr val="FFFFFF"/>
                </a:solidFill>
              </a:rPr>
              <a:t>Director, technical, Environment &amp; Operations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8" y="5450730"/>
            <a:ext cx="998537" cy="1290638"/>
          </a:xfrm>
          <a:prstGeom prst="rect">
            <a:avLst/>
          </a:prstGeom>
          <a:noFill/>
          <a:ln w="9525">
            <a:solidFill>
              <a:schemeClr val="tx2">
                <a:lumMod val="1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Complex Policy Environment</a:t>
            </a:r>
            <a:endParaRPr lang="fr-BE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4136"/>
            <a:ext cx="8229600" cy="5645224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en-GB" sz="5700" dirty="0"/>
              <a:t>Environment is not a zero sum game</a:t>
            </a:r>
            <a:endParaRPr lang="fr-BE" sz="5700" dirty="0"/>
          </a:p>
          <a:p>
            <a:pPr lvl="1"/>
            <a:r>
              <a:rPr lang="en-GB" sz="5700" dirty="0"/>
              <a:t>possible to do harm in the attempt to do good</a:t>
            </a:r>
            <a:endParaRPr lang="fr-BE" sz="5700" dirty="0"/>
          </a:p>
          <a:p>
            <a:pPr lvl="1"/>
            <a:r>
              <a:rPr lang="en-GB" sz="5700" dirty="0"/>
              <a:t>Efforts in one area offset efforts in </a:t>
            </a:r>
            <a:r>
              <a:rPr lang="en-GB" sz="5700" dirty="0" smtClean="0"/>
              <a:t>another</a:t>
            </a:r>
          </a:p>
          <a:p>
            <a:pPr lvl="1">
              <a:buNone/>
            </a:pPr>
            <a:endParaRPr lang="fr-BE" sz="2000" dirty="0"/>
          </a:p>
          <a:p>
            <a:pPr lvl="0"/>
            <a:r>
              <a:rPr lang="en-GB" sz="5700" dirty="0"/>
              <a:t>Industry therefore always looks for net environmental </a:t>
            </a:r>
            <a:r>
              <a:rPr lang="en-GB" sz="5700" dirty="0" smtClean="0"/>
              <a:t>benefit</a:t>
            </a:r>
          </a:p>
          <a:p>
            <a:pPr lvl="0"/>
            <a:endParaRPr lang="fr-BE" sz="2000" dirty="0"/>
          </a:p>
          <a:p>
            <a:pPr lvl="0"/>
            <a:r>
              <a:rPr lang="en-GB" sz="5700" dirty="0"/>
              <a:t>Best way to achieve this is to base regulations on sound science and full cost/benefit </a:t>
            </a:r>
            <a:r>
              <a:rPr lang="en-GB" sz="5700" dirty="0" smtClean="0"/>
              <a:t>analysis</a:t>
            </a:r>
          </a:p>
          <a:p>
            <a:pPr lvl="0"/>
            <a:endParaRPr lang="fr-BE" sz="1700" dirty="0"/>
          </a:p>
          <a:p>
            <a:pPr lvl="0"/>
            <a:r>
              <a:rPr lang="en-GB" sz="5700" dirty="0"/>
              <a:t>Fairness:  standards imposed on ships must be akin to those made of comparable land based </a:t>
            </a:r>
            <a:r>
              <a:rPr lang="en-GB" sz="5700" dirty="0" smtClean="0"/>
              <a:t>facilities</a:t>
            </a:r>
          </a:p>
          <a:p>
            <a:pPr lvl="0"/>
            <a:endParaRPr lang="fr-BE" sz="1700" dirty="0"/>
          </a:p>
          <a:p>
            <a:pPr lvl="0"/>
            <a:r>
              <a:rPr lang="en-GB" sz="5700" dirty="0"/>
              <a:t>Environmental regulations to be achieved at least cost - through multiple compliance </a:t>
            </a:r>
            <a:r>
              <a:rPr lang="en-GB" sz="5700" dirty="0" smtClean="0"/>
              <a:t>options</a:t>
            </a:r>
          </a:p>
          <a:p>
            <a:pPr lvl="0"/>
            <a:endParaRPr lang="fr-BE" sz="1700" dirty="0"/>
          </a:p>
          <a:p>
            <a:pPr lvl="0"/>
            <a:r>
              <a:rPr lang="en-GB" sz="5700" dirty="0"/>
              <a:t>Shipping is only one part of the maritime sector and that all stakeholders (e.g. ports) need to play their part</a:t>
            </a:r>
            <a:endParaRPr lang="fr-BE" sz="5700" dirty="0"/>
          </a:p>
          <a:p>
            <a:endParaRPr lang="fr-B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382" y="6215434"/>
            <a:ext cx="571618" cy="642566"/>
          </a:xfrm>
          <a:prstGeom prst="rect">
            <a:avLst/>
          </a:prstGeom>
          <a:noFill/>
          <a:ln w="9525">
            <a:solidFill>
              <a:schemeClr val="tx2">
                <a:lumMod val="1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fr-BE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Intense </a:t>
            </a:r>
            <a:r>
              <a:rPr lang="fr-BE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Legislative</a:t>
            </a:r>
            <a:r>
              <a:rPr lang="fr-BE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fr-BE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Activity</a:t>
            </a:r>
            <a:endParaRPr lang="fr-BE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IMO:		</a:t>
            </a:r>
            <a:r>
              <a:rPr lang="en-GB" i="1" dirty="0" smtClean="0"/>
              <a:t>MEPC64 had 175 papers to consider </a:t>
            </a:r>
          </a:p>
          <a:p>
            <a:pPr>
              <a:buNone/>
            </a:pPr>
            <a:r>
              <a:rPr lang="en-GB" dirty="0" smtClean="0"/>
              <a:t>EU:		</a:t>
            </a:r>
            <a:r>
              <a:rPr lang="en-GB" i="1" dirty="0" err="1" smtClean="0"/>
              <a:t>SOx</a:t>
            </a:r>
            <a:r>
              <a:rPr lang="en-GB" i="1" dirty="0" smtClean="0"/>
              <a:t> &amp; PWRF Directives, Air Quality Review,</a:t>
            </a:r>
          </a:p>
          <a:p>
            <a:pPr>
              <a:buNone/>
            </a:pPr>
            <a:r>
              <a:rPr lang="en-GB" dirty="0" smtClean="0"/>
              <a:t>Regional:	</a:t>
            </a:r>
            <a:r>
              <a:rPr lang="en-GB" i="1" dirty="0" smtClean="0"/>
              <a:t>HELCOM, OSPAR initiatives</a:t>
            </a:r>
          </a:p>
          <a:p>
            <a:pPr>
              <a:buNone/>
            </a:pPr>
            <a:r>
              <a:rPr lang="en-GB" dirty="0" smtClean="0"/>
              <a:t>National:	</a:t>
            </a:r>
            <a:r>
              <a:rPr lang="en-GB" i="1" dirty="0" smtClean="0"/>
              <a:t>Anything and everything!!</a:t>
            </a:r>
          </a:p>
          <a:p>
            <a:pPr>
              <a:buNone/>
            </a:pPr>
            <a:endParaRPr lang="en-GB" sz="1200" dirty="0" smtClean="0"/>
          </a:p>
          <a:p>
            <a:r>
              <a:rPr lang="en-GB" dirty="0" smtClean="0"/>
              <a:t>Too many issues require focus at IMO, regional and local level – this adds costs</a:t>
            </a:r>
          </a:p>
          <a:p>
            <a:r>
              <a:rPr lang="en-GB" dirty="0" smtClean="0"/>
              <a:t>Fluidity of regulatory environment not good for business planning</a:t>
            </a:r>
          </a:p>
          <a:p>
            <a:r>
              <a:rPr lang="en-GB" dirty="0" smtClean="0"/>
              <a:t>Many legislative proposals carry great uncertainty as to eventual cost of compliance</a:t>
            </a:r>
          </a:p>
          <a:p>
            <a:r>
              <a:rPr lang="en-GB" dirty="0" smtClean="0"/>
              <a:t>In soft markets increasing focus on the regulatory regime in which ships operate </a:t>
            </a:r>
          </a:p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382" y="6215434"/>
            <a:ext cx="571618" cy="642566"/>
          </a:xfrm>
          <a:prstGeom prst="rect">
            <a:avLst/>
          </a:prstGeom>
          <a:noFill/>
          <a:ln w="9525">
            <a:solidFill>
              <a:schemeClr val="tx2">
                <a:lumMod val="1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KEY ENVIRONMENTAL ISSUES </a:t>
            </a:r>
            <a:endParaRPr lang="fr-BE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/>
          </a:bodyPr>
          <a:lstStyle/>
          <a:p>
            <a:r>
              <a:rPr lang="en-GB" dirty="0" smtClean="0"/>
              <a:t>Sulphur</a:t>
            </a:r>
          </a:p>
          <a:p>
            <a:r>
              <a:rPr lang="en-GB" dirty="0" smtClean="0"/>
              <a:t>Carbon</a:t>
            </a:r>
          </a:p>
          <a:p>
            <a:r>
              <a:rPr lang="en-GB" dirty="0" smtClean="0"/>
              <a:t>Air Emissions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dirty="0" smtClean="0"/>
              <a:t>Nitrous Oxides (</a:t>
            </a:r>
            <a:r>
              <a:rPr lang="en-GB" dirty="0" err="1" smtClean="0"/>
              <a:t>NOx</a:t>
            </a:r>
            <a:r>
              <a:rPr lang="en-GB" dirty="0" smtClean="0"/>
              <a:t>)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dirty="0" smtClean="0"/>
              <a:t>Particulate Matter (PM</a:t>
            </a:r>
            <a:r>
              <a:rPr lang="en-GB" baseline="-25000" dirty="0" smtClean="0"/>
              <a:t>10</a:t>
            </a:r>
            <a:r>
              <a:rPr lang="en-GB" dirty="0" smtClean="0"/>
              <a:t>, PM</a:t>
            </a:r>
            <a:r>
              <a:rPr lang="en-GB" baseline="-25000" dirty="0" smtClean="0"/>
              <a:t>2.5</a:t>
            </a:r>
            <a:r>
              <a:rPr lang="en-GB" dirty="0" smtClean="0"/>
              <a:t>)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GB" dirty="0" smtClean="0"/>
              <a:t>Black Carbon</a:t>
            </a:r>
          </a:p>
          <a:p>
            <a:r>
              <a:rPr lang="en-GB" dirty="0" smtClean="0"/>
              <a:t>Sewage</a:t>
            </a:r>
          </a:p>
          <a:p>
            <a:r>
              <a:rPr lang="en-GB" dirty="0" smtClean="0"/>
              <a:t>Garbage</a:t>
            </a:r>
          </a:p>
          <a:p>
            <a:r>
              <a:rPr lang="en-GB" dirty="0" smtClean="0"/>
              <a:t>Recycling</a:t>
            </a:r>
          </a:p>
          <a:p>
            <a:r>
              <a:rPr lang="en-GB" dirty="0" smtClean="0"/>
              <a:t>Ballast Water</a:t>
            </a:r>
          </a:p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GB" dirty="0" smtClean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382" y="6215434"/>
            <a:ext cx="571618" cy="642566"/>
          </a:xfrm>
          <a:prstGeom prst="rect">
            <a:avLst/>
          </a:prstGeom>
          <a:noFill/>
          <a:ln w="9525">
            <a:solidFill>
              <a:schemeClr val="tx2">
                <a:lumMod val="1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5" name="Right Brace 4"/>
          <p:cNvSpPr/>
          <p:nvPr/>
        </p:nvSpPr>
        <p:spPr>
          <a:xfrm>
            <a:off x="5580112" y="2420888"/>
            <a:ext cx="720080" cy="187220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300192" y="2852936"/>
            <a:ext cx="25922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2013 – ‘Year of The Air’</a:t>
            </a:r>
          </a:p>
          <a:p>
            <a:pPr algn="ctr"/>
            <a:endParaRPr lang="en-GB" sz="2000" dirty="0" smtClean="0"/>
          </a:p>
          <a:p>
            <a:pPr algn="ctr"/>
            <a:r>
              <a:rPr lang="en-GB" sz="2000" dirty="0" smtClean="0"/>
              <a:t>Thematic Strategy on Air Quality</a:t>
            </a:r>
            <a:endParaRPr lang="en-GB" sz="2000" dirty="0"/>
          </a:p>
        </p:txBody>
      </p:sp>
      <p:sp>
        <p:nvSpPr>
          <p:cNvPr id="8" name="Right Brace 7"/>
          <p:cNvSpPr/>
          <p:nvPr/>
        </p:nvSpPr>
        <p:spPr>
          <a:xfrm>
            <a:off x="5580113" y="4365104"/>
            <a:ext cx="720080" cy="2304256"/>
          </a:xfrm>
          <a:prstGeom prst="rightBrace">
            <a:avLst>
              <a:gd name="adj1" fmla="val 8333"/>
              <a:gd name="adj2" fmla="val 5132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6372200" y="4985881"/>
            <a:ext cx="25922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Possible Revision Of Directive 2000/59/EC On Port Reception Facilities </a:t>
            </a: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 Key Trends</a:t>
            </a:r>
            <a:endParaRPr lang="fr-BE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6912768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900" smtClean="0"/>
              <a:t>General Move Towards Zero Discharge Ship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900" smtClean="0"/>
              <a:t>Shipboard Technology close to its limits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900" smtClean="0"/>
              <a:t>Strong Growth of Cruise Sector</a:t>
            </a:r>
          </a:p>
          <a:p>
            <a:endParaRPr lang="en-GB" sz="1500" smtClean="0"/>
          </a:p>
          <a:p>
            <a:pPr algn="ctr">
              <a:buNone/>
            </a:pPr>
            <a:r>
              <a:rPr lang="en-GB" sz="3900" i="1" smtClean="0"/>
              <a:t>Leading To</a:t>
            </a:r>
          </a:p>
          <a:p>
            <a:pPr algn="ctr">
              <a:buNone/>
            </a:pPr>
            <a:endParaRPr lang="en-GB" sz="1500" smtClean="0"/>
          </a:p>
          <a:p>
            <a:r>
              <a:rPr lang="en-GB" sz="3900" smtClean="0"/>
              <a:t>Increased pressure on ports to develop and upgrade facilities</a:t>
            </a:r>
          </a:p>
          <a:p>
            <a:pPr lvl="1"/>
            <a:r>
              <a:rPr lang="en-GB" sz="3200" smtClean="0"/>
              <a:t>Revised MARPOL Annex V</a:t>
            </a:r>
          </a:p>
          <a:p>
            <a:pPr lvl="1"/>
            <a:r>
              <a:rPr lang="en-GB" sz="3200" smtClean="0"/>
              <a:t>Revised MARPOL Annex IV</a:t>
            </a:r>
          </a:p>
          <a:p>
            <a:pPr lvl="1"/>
            <a:r>
              <a:rPr lang="en-GB" sz="3200" smtClean="0"/>
              <a:t>Hazardous Waste e.g. / Scrubber washwater and/or residues</a:t>
            </a:r>
          </a:p>
          <a:p>
            <a:pPr lvl="1"/>
            <a:r>
              <a:rPr lang="en-GB" sz="3200" smtClean="0"/>
              <a:t>Ballast Water</a:t>
            </a:r>
          </a:p>
          <a:p>
            <a:pPr lvl="1"/>
            <a:r>
              <a:rPr lang="en-GB" sz="3200" smtClean="0"/>
              <a:t>Shore-side power / LNG</a:t>
            </a:r>
          </a:p>
          <a:p>
            <a:pPr lvl="1"/>
            <a:r>
              <a:rPr lang="en-GB" sz="3200" smtClean="0"/>
              <a:t>Increasing amounts/streams of recycling</a:t>
            </a:r>
          </a:p>
          <a:p>
            <a:r>
              <a:rPr lang="en-GB" sz="3900" smtClean="0"/>
              <a:t>All facilities to be available 24/7 across all berths</a:t>
            </a:r>
          </a:p>
          <a:p>
            <a:r>
              <a:rPr lang="en-GB" sz="3900" smtClean="0"/>
              <a:t>All facilities to be provided under no special fee system</a:t>
            </a:r>
          </a:p>
          <a:p>
            <a:r>
              <a:rPr lang="en-GB" sz="3900" smtClean="0"/>
              <a:t>Robust land-based infrastructure required</a:t>
            </a:r>
          </a:p>
          <a:p>
            <a:pPr>
              <a:buNone/>
            </a:pPr>
            <a:endParaRPr lang="fr-BE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382" y="6215434"/>
            <a:ext cx="571618" cy="642566"/>
          </a:xfrm>
          <a:prstGeom prst="rect">
            <a:avLst/>
          </a:prstGeom>
          <a:noFill/>
          <a:ln w="9525">
            <a:solidFill>
              <a:schemeClr val="tx2">
                <a:lumMod val="1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How Do Companies Keep Ahead?</a:t>
            </a:r>
            <a:endParaRPr lang="en-GB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GB" dirty="0" smtClean="0"/>
              <a:t>Belong to a trade association </a:t>
            </a:r>
          </a:p>
          <a:p>
            <a:pPr lvl="1"/>
            <a:r>
              <a:rPr lang="en-GB" dirty="0" smtClean="0"/>
              <a:t>Share burden of monitoring, analysis, response</a:t>
            </a:r>
          </a:p>
          <a:p>
            <a:pPr lvl="1"/>
            <a:r>
              <a:rPr lang="en-GB" dirty="0" smtClean="0"/>
              <a:t>Knowledge based decision making</a:t>
            </a:r>
          </a:p>
          <a:p>
            <a:r>
              <a:rPr lang="en-GB" dirty="0" smtClean="0"/>
              <a:t>Compliance Options</a:t>
            </a:r>
          </a:p>
          <a:p>
            <a:pPr lvl="1"/>
            <a:r>
              <a:rPr lang="en-GB" dirty="0" smtClean="0"/>
              <a:t>Innovator (government funding)</a:t>
            </a:r>
          </a:p>
          <a:p>
            <a:pPr lvl="1"/>
            <a:r>
              <a:rPr lang="en-GB" dirty="0" smtClean="0"/>
              <a:t>Early adopter (first mover advantages)</a:t>
            </a:r>
          </a:p>
          <a:p>
            <a:pPr lvl="1"/>
            <a:r>
              <a:rPr lang="en-GB" dirty="0" smtClean="0"/>
              <a:t>Compliance approach (invest in proven technologies)</a:t>
            </a:r>
          </a:p>
          <a:p>
            <a:pPr lvl="1">
              <a:buNone/>
            </a:pPr>
            <a:endParaRPr lang="en-GB" dirty="0" smtClean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382" y="6215434"/>
            <a:ext cx="571618" cy="642566"/>
          </a:xfrm>
          <a:prstGeom prst="rect">
            <a:avLst/>
          </a:prstGeom>
          <a:noFill/>
          <a:ln w="9525">
            <a:solidFill>
              <a:schemeClr val="tx2">
                <a:lumMod val="1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Seeking Competitive Advantage</a:t>
            </a:r>
            <a:endParaRPr lang="en-GB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Innovators and early adopters can gain competitive advantage</a:t>
            </a:r>
          </a:p>
          <a:p>
            <a:r>
              <a:rPr lang="en-GB" dirty="0" smtClean="0"/>
              <a:t>Government funding sources may be available</a:t>
            </a:r>
          </a:p>
          <a:p>
            <a:r>
              <a:rPr lang="en-GB" dirty="0" smtClean="0"/>
              <a:t>Build brand reputation on ‘quality’ label</a:t>
            </a:r>
          </a:p>
          <a:p>
            <a:r>
              <a:rPr lang="en-GB" dirty="0" smtClean="0"/>
              <a:t>Market early compliance to customers</a:t>
            </a:r>
          </a:p>
          <a:p>
            <a:r>
              <a:rPr lang="en-GB" dirty="0" smtClean="0"/>
              <a:t>Avoid financial and reputational damage from being found in non-compliance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382" y="6215434"/>
            <a:ext cx="571618" cy="642566"/>
          </a:xfrm>
          <a:prstGeom prst="rect">
            <a:avLst/>
          </a:prstGeom>
          <a:noFill/>
          <a:ln w="9525">
            <a:solidFill>
              <a:schemeClr val="tx2">
                <a:lumMod val="1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Threats To Profitability</a:t>
            </a:r>
            <a:endParaRPr lang="en-GB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Fast developing regulatory regime is costly to deal with</a:t>
            </a:r>
          </a:p>
          <a:p>
            <a:r>
              <a:rPr lang="en-GB" dirty="0" smtClean="0"/>
              <a:t>Difficult to adopt a proactive approach to all regulations</a:t>
            </a:r>
          </a:p>
          <a:p>
            <a:r>
              <a:rPr lang="en-GB" dirty="0" smtClean="0"/>
              <a:t>Often mitigating measures are figments of imagination</a:t>
            </a:r>
          </a:p>
          <a:p>
            <a:r>
              <a:rPr lang="en-GB" dirty="0" smtClean="0"/>
              <a:t>Cumulative effect can change dynamics of a region</a:t>
            </a:r>
          </a:p>
          <a:p>
            <a:r>
              <a:rPr lang="en-GB" dirty="0" smtClean="0"/>
              <a:t>Technology forcing regulations can close off markets</a:t>
            </a:r>
          </a:p>
          <a:p>
            <a:r>
              <a:rPr lang="en-GB" dirty="0" smtClean="0"/>
              <a:t>Rigid enforcement required to ensure free-riders are driven from the market</a:t>
            </a:r>
          </a:p>
          <a:p>
            <a:pPr algn="ctr">
              <a:buNone/>
            </a:pPr>
            <a:r>
              <a:rPr lang="en-GB" i="1" dirty="0" smtClean="0">
                <a:solidFill>
                  <a:srgbClr val="FFFF00"/>
                </a:solidFill>
              </a:rPr>
              <a:t>Good regulations are expensive, bad regulations </a:t>
            </a:r>
          </a:p>
          <a:p>
            <a:pPr algn="ctr">
              <a:buNone/>
            </a:pPr>
            <a:r>
              <a:rPr lang="en-GB" i="1" dirty="0" smtClean="0">
                <a:solidFill>
                  <a:srgbClr val="FFFF00"/>
                </a:solidFill>
              </a:rPr>
              <a:t>are punitive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382" y="6215434"/>
            <a:ext cx="571618" cy="642566"/>
          </a:xfrm>
          <a:prstGeom prst="rect">
            <a:avLst/>
          </a:prstGeom>
          <a:noFill/>
          <a:ln w="9525">
            <a:solidFill>
              <a:schemeClr val="tx2">
                <a:lumMod val="1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en-GB" sz="4000" b="1" cap="al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Cruise Ships and RESPONSIBLE  Tourism</a:t>
            </a:r>
            <a:endParaRPr lang="fr-BE" sz="4000" b="1" cap="all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56584"/>
          </a:xfrm>
        </p:spPr>
        <p:txBody>
          <a:bodyPr/>
          <a:lstStyle/>
          <a:p>
            <a:r>
              <a:rPr lang="en-GB" sz="2800" dirty="0" smtClean="0"/>
              <a:t>Almost all European destinations offer immense cultural opportunities</a:t>
            </a:r>
          </a:p>
          <a:p>
            <a:r>
              <a:rPr lang="en-GB" sz="2800" dirty="0" smtClean="0"/>
              <a:t>Shore excursions form an important part of cruise ships business model (pre &amp; onboard sales)</a:t>
            </a:r>
          </a:p>
          <a:p>
            <a:r>
              <a:rPr lang="en-GB" sz="2800" dirty="0" smtClean="0"/>
              <a:t>Many EU docks are within a few hundred yards of the destinations themselves</a:t>
            </a:r>
          </a:p>
          <a:p>
            <a:r>
              <a:rPr lang="en-GB" sz="2800" dirty="0" smtClean="0"/>
              <a:t>Inland destinations form day trips</a:t>
            </a:r>
          </a:p>
          <a:p>
            <a:r>
              <a:rPr lang="en-GB" sz="2800" dirty="0" smtClean="0"/>
              <a:t>Many marquee destinations are in close proximity to one another</a:t>
            </a:r>
          </a:p>
          <a:p>
            <a:r>
              <a:rPr lang="en-GB" sz="2800" dirty="0" smtClean="0"/>
              <a:t>Opportunities for a cultural narrative to be built into cruise ship itineraries</a:t>
            </a:r>
            <a:endParaRPr lang="fr-BE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04448" y="6160613"/>
            <a:ext cx="539552" cy="697387"/>
          </a:xfrm>
          <a:prstGeom prst="rect">
            <a:avLst/>
          </a:prstGeom>
          <a:noFill/>
          <a:ln w="9525">
            <a:solidFill>
              <a:schemeClr val="tx2">
                <a:lumMod val="1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sz="4000" b="1" cap="al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Tourism &amp; Environmental Responsibility</a:t>
            </a:r>
            <a:endParaRPr lang="fr-BE" sz="4000" b="1" cap="all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r>
              <a:rPr lang="en-GB" dirty="0" smtClean="0"/>
              <a:t>Duty to protect both natural and built/cultural environment</a:t>
            </a:r>
          </a:p>
          <a:p>
            <a:r>
              <a:rPr lang="en-GB" dirty="0" smtClean="0"/>
              <a:t>Impact of the ship and impact of passengers</a:t>
            </a:r>
          </a:p>
          <a:p>
            <a:r>
              <a:rPr lang="en-GB" dirty="0" smtClean="0"/>
              <a:t>Societal demands matched by passenger expectations</a:t>
            </a:r>
          </a:p>
          <a:p>
            <a:r>
              <a:rPr lang="en-GB" dirty="0" smtClean="0"/>
              <a:t>At sea the ship is in control</a:t>
            </a:r>
          </a:p>
          <a:p>
            <a:r>
              <a:rPr lang="en-GB" dirty="0" smtClean="0"/>
              <a:t>Ashore, greater interaction with destinations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04448" y="6160613"/>
            <a:ext cx="539552" cy="697387"/>
          </a:xfrm>
          <a:prstGeom prst="rect">
            <a:avLst/>
          </a:prstGeom>
          <a:noFill/>
          <a:ln w="9525">
            <a:solidFill>
              <a:schemeClr val="tx2">
                <a:lumMod val="1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cap="al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Responsibilities Ashore</a:t>
            </a:r>
            <a:endParaRPr lang="fr-BE" b="1" cap="all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328592"/>
          </a:xfrm>
        </p:spPr>
        <p:txBody>
          <a:bodyPr/>
          <a:lstStyle/>
          <a:p>
            <a:r>
              <a:rPr lang="en-GB" dirty="0" smtClean="0"/>
              <a:t>ECC is actively engaged in UN and EU initiatives to develop sustainable tourism</a:t>
            </a:r>
          </a:p>
          <a:p>
            <a:r>
              <a:rPr lang="en-GB" dirty="0" smtClean="0"/>
              <a:t>Lisbon Treaty and new Communication on Tourism gives added impetus / coordination</a:t>
            </a:r>
          </a:p>
          <a:p>
            <a:r>
              <a:rPr lang="en-GB" dirty="0" smtClean="0"/>
              <a:t>ECC members share the main objectives:</a:t>
            </a:r>
          </a:p>
          <a:p>
            <a:pPr lvl="1"/>
            <a:r>
              <a:rPr lang="en-GB" sz="2400" dirty="0" smtClean="0"/>
              <a:t>To improve the competitiveness of the sector;</a:t>
            </a:r>
            <a:endParaRPr lang="fr-BE" sz="2400" dirty="0" smtClean="0"/>
          </a:p>
          <a:p>
            <a:pPr lvl="1"/>
            <a:r>
              <a:rPr lang="en-GB" sz="2400" dirty="0" smtClean="0"/>
              <a:t>To promote sustainable development in tourism;</a:t>
            </a:r>
            <a:endParaRPr lang="fr-BE" sz="2400" dirty="0" smtClean="0"/>
          </a:p>
          <a:p>
            <a:pPr lvl="1"/>
            <a:r>
              <a:rPr lang="en-GB" sz="2400" dirty="0" smtClean="0"/>
              <a:t>To create an image of Europe as a sustainable and high quality destination for tourists;</a:t>
            </a:r>
            <a:endParaRPr lang="fr-BE" sz="2400" dirty="0" smtClean="0"/>
          </a:p>
          <a:p>
            <a:pPr lvl="1"/>
            <a:r>
              <a:rPr lang="en-GB" sz="2400" dirty="0" smtClean="0"/>
              <a:t>To maximise the potential of the EU financial instruments for developing tourism.</a:t>
            </a:r>
            <a:endParaRPr lang="fr-BE" sz="2400" dirty="0" smtClean="0"/>
          </a:p>
          <a:p>
            <a:pPr>
              <a:buNone/>
            </a:pPr>
            <a:endParaRPr lang="fr-BE" dirty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04448" y="6160613"/>
            <a:ext cx="539552" cy="697387"/>
          </a:xfrm>
          <a:prstGeom prst="rect">
            <a:avLst/>
          </a:prstGeom>
          <a:noFill/>
          <a:ln w="9525">
            <a:solidFill>
              <a:schemeClr val="tx2">
                <a:lumMod val="1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764704"/>
          </a:xfrm>
        </p:spPr>
        <p:txBody>
          <a:bodyPr>
            <a:normAutofit/>
          </a:bodyPr>
          <a:lstStyle/>
          <a:p>
            <a:r>
              <a:rPr lang="en-GB" sz="3600" b="1" cap="al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ecc M</a:t>
            </a:r>
            <a:r>
              <a:rPr lang="en-GB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embers</a:t>
            </a:r>
            <a:endParaRPr lang="en-GB" sz="3600" b="1" cap="all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620688"/>
            <a:ext cx="7560840" cy="6237312"/>
          </a:xfrm>
        </p:spPr>
        <p:txBody>
          <a:bodyPr/>
          <a:lstStyle/>
          <a:p>
            <a:pPr algn="ctr">
              <a:buNone/>
            </a:pPr>
            <a:r>
              <a:rPr lang="en-GB" sz="2400" b="1" dirty="0" smtClean="0"/>
              <a:t>Membership open to all lines operating in Europe</a:t>
            </a:r>
            <a:endParaRPr lang="en-GB" sz="24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04448" y="6187997"/>
            <a:ext cx="539552" cy="697387"/>
          </a:xfrm>
          <a:prstGeom prst="rect">
            <a:avLst/>
          </a:prstGeom>
          <a:noFill/>
          <a:ln w="9525">
            <a:solidFill>
              <a:schemeClr val="tx2">
                <a:lumMod val="1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4</a:t>
            </a:r>
            <a:endParaRPr lang="en-GB" dirty="0"/>
          </a:p>
        </p:txBody>
      </p:sp>
      <p:grpSp>
        <p:nvGrpSpPr>
          <p:cNvPr id="5" name="Group 36"/>
          <p:cNvGrpSpPr/>
          <p:nvPr/>
        </p:nvGrpSpPr>
        <p:grpSpPr>
          <a:xfrm>
            <a:off x="755576" y="1268760"/>
            <a:ext cx="7488832" cy="5445224"/>
            <a:chOff x="611560" y="1412776"/>
            <a:chExt cx="7613823" cy="5143821"/>
          </a:xfrm>
        </p:grpSpPr>
        <p:pic>
          <p:nvPicPr>
            <p:cNvPr id="71682" name="Picture 2" descr="AIDA Cruises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11560" y="1412776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684" name="Picture 4" descr="Association Française des Compagnies de Croisières (AFCC)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555776" y="1412776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686" name="Picture 6" descr="Azamara Club Cruises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499992" y="1412776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688" name="Picture 8" descr="Carnival UK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444208" y="1412776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690" name="Picture 10" descr="CDF Croisieres de France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11560" y="2060848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692" name="Picture 12" descr="Celebrity Cruises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555776" y="2060848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694" name="Picture 14" descr="Costa Crociere S.P.A.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499992" y="2060848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696" name="Picture 16" descr="Cunard Line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6444208" y="2060848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698" name="Picture 18" descr="Disney Cruise Line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611560" y="2708920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700" name="Picture 20" descr="Fred. Olsen Cruise Lines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555776" y="2708920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702" name="Picture 22" descr="Hapag-Lloyd Cruises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499992" y="2708920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704" name="Picture 24" descr="Holland America Line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6444208" y="2708920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706" name="Picture 26" descr="Hurtigruten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611560" y="3356992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708" name="Picture 28" descr="Iberocruceros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2555776" y="3356992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710" name="Picture 30" descr="Louis Cruise Lines"/>
            <p:cNvPicPr>
              <a:picLocks noChangeAspect="1" noChangeArrowheads="1"/>
            </p:cNvPicPr>
            <p:nvPr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4499992" y="3356992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712" name="Picture 32" descr="MSC Cruises"/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6444208" y="3356992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714" name="Picture 34" descr="Norwegian Cruise Line"/>
            <p:cNvPicPr>
              <a:picLocks noChangeAspect="1" noChangeArrowheads="1"/>
            </p:cNvPicPr>
            <p:nvPr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611560" y="4005064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716" name="Picture 36" descr="P&amp;O Cruises"/>
            <p:cNvPicPr>
              <a:picLocks noChangeAspect="1" noChangeArrowheads="1"/>
            </p:cNvPicPr>
            <p:nvPr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2555776" y="4005064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718" name="Picture 38" descr="Phoenix Reisen GmBH"/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4499992" y="4005064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720" name="Picture 40" descr="Princess Cruises"/>
            <p:cNvPicPr>
              <a:picLocks noChangeAspect="1" noChangeArrowheads="1"/>
            </p:cNvPicPr>
            <p:nvPr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6444208" y="4005064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722" name="Picture 42" descr="Pullmantur Cruises"/>
            <p:cNvPicPr>
              <a:picLocks noChangeAspect="1" noChangeArrowheads="1"/>
            </p:cNvPicPr>
            <p:nvPr/>
          </p:nvPicPr>
          <p:blipFill>
            <a:blip r:embed="rId24" cstate="print"/>
            <a:srcRect/>
            <a:stretch>
              <a:fillRect/>
            </a:stretch>
          </p:blipFill>
          <p:spPr bwMode="auto">
            <a:xfrm>
              <a:off x="611560" y="4653136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724" name="Picture 44" descr="Regent Seven Seas Cruises"/>
            <p:cNvPicPr>
              <a:picLocks noChangeAspect="1" noChangeArrowheads="1"/>
            </p:cNvPicPr>
            <p:nvPr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2555776" y="4653136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726" name="Picture 46" descr="Royal Caribbean International"/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4499992" y="4653136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728" name="Picture 48" descr="Saga Shipping Co. Ltd"/>
            <p:cNvPicPr>
              <a:picLocks noChangeAspect="1" noChangeArrowheads="1"/>
            </p:cNvPicPr>
            <p:nvPr/>
          </p:nvPicPr>
          <p:blipFill>
            <a:blip r:embed="rId27" cstate="print"/>
            <a:srcRect/>
            <a:stretch>
              <a:fillRect/>
            </a:stretch>
          </p:blipFill>
          <p:spPr bwMode="auto">
            <a:xfrm>
              <a:off x="6444208" y="4653136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730" name="Picture 50" descr="Seabourn"/>
            <p:cNvPicPr>
              <a:picLocks noChangeAspect="1" noChangeArrowheads="1"/>
            </p:cNvPicPr>
            <p:nvPr/>
          </p:nvPicPr>
          <p:blipFill>
            <a:blip r:embed="rId28" cstate="print"/>
            <a:srcRect/>
            <a:stretch>
              <a:fillRect/>
            </a:stretch>
          </p:blipFill>
          <p:spPr bwMode="auto">
            <a:xfrm>
              <a:off x="611560" y="5301208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732" name="Picture 52" descr="Silversea Cruises"/>
            <p:cNvPicPr>
              <a:picLocks noChangeAspect="1" noChangeArrowheads="1"/>
            </p:cNvPicPr>
            <p:nvPr/>
          </p:nvPicPr>
          <p:blipFill>
            <a:blip r:embed="rId29" cstate="print"/>
            <a:srcRect/>
            <a:stretch>
              <a:fillRect/>
            </a:stretch>
          </p:blipFill>
          <p:spPr bwMode="auto">
            <a:xfrm>
              <a:off x="2555776" y="5301208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734" name="Picture 54" descr="Star Clippers Cruises"/>
            <p:cNvPicPr>
              <a:picLocks noChangeAspect="1" noChangeArrowheads="1"/>
            </p:cNvPicPr>
            <p:nvPr/>
          </p:nvPicPr>
          <p:blipFill>
            <a:blip r:embed="rId30" cstate="print"/>
            <a:srcRect/>
            <a:stretch>
              <a:fillRect/>
            </a:stretch>
          </p:blipFill>
          <p:spPr bwMode="auto">
            <a:xfrm>
              <a:off x="4499992" y="5301208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71736" name="Picture 56" descr="TUI Cruises"/>
            <p:cNvPicPr>
              <a:picLocks noChangeAspect="1" noChangeArrowheads="1"/>
            </p:cNvPicPr>
            <p:nvPr/>
          </p:nvPicPr>
          <p:blipFill>
            <a:blip r:embed="rId31" cstate="print"/>
            <a:srcRect/>
            <a:stretch>
              <a:fillRect/>
            </a:stretch>
          </p:blipFill>
          <p:spPr bwMode="auto">
            <a:xfrm>
              <a:off x="6444208" y="5301208"/>
              <a:ext cx="1781175" cy="619126"/>
            </a:xfrm>
            <a:prstGeom prst="rect">
              <a:avLst/>
            </a:prstGeom>
            <a:noFill/>
          </p:spPr>
        </p:pic>
        <p:pic>
          <p:nvPicPr>
            <p:cNvPr id="47106" name="Picture 2" descr="C:\Users\RobertECC\Pictures\logo_ponant.jpg"/>
            <p:cNvPicPr>
              <a:picLocks noChangeAspect="1" noChangeArrowheads="1"/>
            </p:cNvPicPr>
            <p:nvPr/>
          </p:nvPicPr>
          <p:blipFill>
            <a:blip r:embed="rId32" cstate="print"/>
            <a:srcRect/>
            <a:stretch>
              <a:fillRect/>
            </a:stretch>
          </p:blipFill>
          <p:spPr bwMode="auto">
            <a:xfrm>
              <a:off x="4499992" y="5949280"/>
              <a:ext cx="1809029" cy="607317"/>
            </a:xfrm>
            <a:prstGeom prst="rect">
              <a:avLst/>
            </a:prstGeom>
            <a:noFill/>
          </p:spPr>
        </p:pic>
        <p:pic>
          <p:nvPicPr>
            <p:cNvPr id="36" name="Picture 3" descr="C:\Users\RobertECC\Pictures\oceania-logo.png"/>
            <p:cNvPicPr>
              <a:picLocks noChangeAspect="1" noChangeArrowheads="1"/>
            </p:cNvPicPr>
            <p:nvPr/>
          </p:nvPicPr>
          <p:blipFill>
            <a:blip r:embed="rId33" cstate="print"/>
            <a:srcRect/>
            <a:stretch>
              <a:fillRect/>
            </a:stretch>
          </p:blipFill>
          <p:spPr bwMode="auto">
            <a:xfrm>
              <a:off x="2555776" y="5949280"/>
              <a:ext cx="1800200" cy="576063"/>
            </a:xfrm>
            <a:prstGeom prst="rect">
              <a:avLst/>
            </a:prstGeom>
            <a:solidFill>
              <a:schemeClr val="bg1"/>
            </a:solidFill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cap="al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Company Initiatives Ashore</a:t>
            </a:r>
            <a:endParaRPr lang="fr-BE" b="1" cap="all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r>
              <a:rPr lang="en-GB" sz="3000" cap="al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Hapag Lloyd </a:t>
            </a:r>
            <a:r>
              <a:rPr lang="en-GB" sz="3000" dirty="0" smtClean="0"/>
              <a:t>– AAECO, IAATO and passenger awareness initiatives</a:t>
            </a:r>
          </a:p>
          <a:p>
            <a:r>
              <a:rPr lang="en-GB" sz="3000" cap="al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Thomson Cruises</a:t>
            </a:r>
            <a:r>
              <a:rPr lang="en-GB" sz="3000" cap="all" dirty="0" smtClean="0">
                <a:solidFill>
                  <a:schemeClr val="bg1"/>
                </a:solidFill>
              </a:rPr>
              <a:t> </a:t>
            </a:r>
            <a:r>
              <a:rPr lang="en-GB" sz="3000" dirty="0" smtClean="0"/>
              <a:t>– Sustainable Development Contract includes shore excursion providers</a:t>
            </a:r>
          </a:p>
          <a:p>
            <a:r>
              <a:rPr lang="en-GB" sz="3000" cap="al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Costa Cruises </a:t>
            </a:r>
            <a:r>
              <a:rPr lang="en-GB" sz="3000" dirty="0" smtClean="0"/>
              <a:t>– offers 240 eco-tourism tours</a:t>
            </a:r>
          </a:p>
          <a:p>
            <a:r>
              <a:rPr lang="en-GB" sz="3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AIDA</a:t>
            </a:r>
            <a:r>
              <a:rPr lang="en-GB" sz="3000" dirty="0" smtClean="0">
                <a:solidFill>
                  <a:schemeClr val="bg1"/>
                </a:solidFill>
              </a:rPr>
              <a:t> </a:t>
            </a:r>
            <a:r>
              <a:rPr lang="en-GB" sz="3000" dirty="0" smtClean="0"/>
              <a:t>– ‘Ten Golden Rules’ + immediate action</a:t>
            </a:r>
          </a:p>
          <a:p>
            <a:r>
              <a:rPr lang="en-GB" sz="3000" cap="al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Carnival UK</a:t>
            </a:r>
            <a:r>
              <a:rPr lang="en-GB" sz="3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</a:p>
          <a:p>
            <a:pPr lvl="1"/>
            <a:r>
              <a:rPr lang="en-GB" sz="3000" dirty="0" smtClean="0"/>
              <a:t>Tourism 2023 (Forum for the Future)</a:t>
            </a:r>
          </a:p>
          <a:p>
            <a:pPr lvl="1"/>
            <a:r>
              <a:rPr lang="en-GB" sz="3000" dirty="0" smtClean="0"/>
              <a:t>Ocean Conservation &amp; Tourism Alliance</a:t>
            </a:r>
          </a:p>
          <a:p>
            <a:endParaRPr lang="fr-BE" dirty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04448" y="6160613"/>
            <a:ext cx="539552" cy="697387"/>
          </a:xfrm>
          <a:prstGeom prst="rect">
            <a:avLst/>
          </a:prstGeom>
          <a:noFill/>
          <a:ln w="9525">
            <a:solidFill>
              <a:schemeClr val="tx2">
                <a:lumMod val="1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Conclusions</a:t>
            </a:r>
            <a:endParaRPr lang="fr-BE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Some benefits can accrue to those cruise companies leading environmental compliance and innovation</a:t>
            </a:r>
          </a:p>
          <a:p>
            <a:r>
              <a:rPr lang="en-GB" dirty="0" smtClean="0"/>
              <a:t>Regulations have to be </a:t>
            </a:r>
            <a:r>
              <a:rPr lang="en-GB" smtClean="0"/>
              <a:t>well </a:t>
            </a:r>
            <a:r>
              <a:rPr lang="en-GB" smtClean="0"/>
              <a:t>thought </a:t>
            </a:r>
            <a:r>
              <a:rPr lang="en-GB" dirty="0" smtClean="0"/>
              <a:t>through if they are to offer opportunities</a:t>
            </a:r>
          </a:p>
          <a:p>
            <a:r>
              <a:rPr lang="en-GB" dirty="0" smtClean="0"/>
              <a:t>Issues of fairness are important – cruise shipping does not only compete with itself</a:t>
            </a:r>
          </a:p>
          <a:p>
            <a:r>
              <a:rPr lang="en-GB" dirty="0" smtClean="0"/>
              <a:t>Future regulations need to match the flexibility and sophistication of modern shipping co’s</a:t>
            </a:r>
          </a:p>
          <a:p>
            <a:r>
              <a:rPr lang="en-GB" dirty="0" smtClean="0"/>
              <a:t>Dynamic approach to regulation has upsides but no guarantee of success</a:t>
            </a:r>
          </a:p>
          <a:p>
            <a:r>
              <a:rPr lang="en-GB" dirty="0" smtClean="0"/>
              <a:t>No company can afford to ignore emerging regulatory regime in its forward planning</a:t>
            </a:r>
          </a:p>
          <a:p>
            <a:r>
              <a:rPr lang="en-GB" dirty="0" smtClean="0"/>
              <a:t>Enhanced relationship with destinations ever more important in delivering sustainable tourism</a:t>
            </a:r>
          </a:p>
          <a:p>
            <a:pPr lvl="1">
              <a:buNone/>
            </a:pPr>
            <a:endParaRPr lang="en-GB" dirty="0" smtClean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382" y="6215434"/>
            <a:ext cx="571618" cy="642566"/>
          </a:xfrm>
          <a:prstGeom prst="rect">
            <a:avLst/>
          </a:prstGeom>
          <a:noFill/>
          <a:ln w="9525">
            <a:solidFill>
              <a:schemeClr val="tx2">
                <a:lumMod val="1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Autofit/>
          </a:bodyPr>
          <a:lstStyle/>
          <a:p>
            <a:r>
              <a:rPr lang="en-GB" sz="3200" b="1" cap="al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The European Cruise MARKET</a:t>
            </a:r>
            <a:br>
              <a:rPr lang="en-GB" sz="3200" b="1" cap="al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GB" sz="3200" b="1" cap="al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 ANOTHER YEAR OF STRONG DEVELOPMENT, WITH 6.2 m passengers in 2011</a:t>
            </a:r>
            <a:endParaRPr lang="en-GB" sz="3200" b="1" cap="all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7026" y="6286520"/>
            <a:ext cx="8526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smtClean="0"/>
              <a:t>Source: G.P. Wild (International) Limited and Business Research and Economic Advisors</a:t>
            </a:r>
            <a:endParaRPr lang="en-GB" sz="1400" i="1" dirty="0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382" y="6215434"/>
            <a:ext cx="571618" cy="642566"/>
          </a:xfrm>
          <a:prstGeom prst="rect">
            <a:avLst/>
          </a:prstGeom>
          <a:noFill/>
          <a:ln w="9525">
            <a:solidFill>
              <a:schemeClr val="tx2">
                <a:lumMod val="10000"/>
              </a:schemeClr>
            </a:solidFill>
            <a:miter lim="800000"/>
            <a:headEnd/>
            <a:tailEnd/>
          </a:ln>
          <a:effectLst/>
        </p:spPr>
      </p:pic>
      <p:grpSp>
        <p:nvGrpSpPr>
          <p:cNvPr id="24" name="Group 27"/>
          <p:cNvGrpSpPr>
            <a:grpSpLocks/>
          </p:cNvGrpSpPr>
          <p:nvPr/>
        </p:nvGrpSpPr>
        <p:grpSpPr bwMode="auto">
          <a:xfrm>
            <a:off x="500063" y="1662032"/>
            <a:ext cx="8001000" cy="4278393"/>
            <a:chOff x="500034" y="1575304"/>
            <a:chExt cx="8001056" cy="3998424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642910" y="5572245"/>
              <a:ext cx="7858180" cy="148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5"/>
            <p:cNvSpPr txBox="1">
              <a:spLocks noChangeArrowheads="1"/>
            </p:cNvSpPr>
            <p:nvPr/>
          </p:nvSpPr>
          <p:spPr bwMode="auto">
            <a:xfrm>
              <a:off x="500034" y="4429132"/>
              <a:ext cx="1000132" cy="11216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9pPr>
            </a:lstStyle>
            <a:p>
              <a:pPr algn="ctr" eaLnBrk="1" hangingPunct="1"/>
              <a:r>
                <a:rPr lang="en-GB" dirty="0">
                  <a:latin typeface="Calibri" charset="0"/>
                </a:rPr>
                <a:t>Growth</a:t>
              </a:r>
            </a:p>
            <a:p>
              <a:pPr algn="ctr" eaLnBrk="1" hangingPunct="1"/>
              <a:r>
                <a:rPr lang="en-GB" dirty="0" smtClean="0">
                  <a:latin typeface="Calibri" charset="0"/>
                </a:rPr>
                <a:t>2010</a:t>
              </a:r>
              <a:endParaRPr lang="en-GB" dirty="0">
                <a:latin typeface="Calibri" charset="0"/>
              </a:endParaRPr>
            </a:p>
            <a:p>
              <a:pPr algn="ctr" eaLnBrk="1" hangingPunct="1"/>
              <a:r>
                <a:rPr lang="en-GB" dirty="0">
                  <a:latin typeface="Calibri" charset="0"/>
                </a:rPr>
                <a:t>To</a:t>
              </a:r>
            </a:p>
            <a:p>
              <a:pPr algn="ctr" eaLnBrk="1" hangingPunct="1"/>
              <a:r>
                <a:rPr lang="en-GB" dirty="0" smtClean="0">
                  <a:latin typeface="Calibri" charset="0"/>
                </a:rPr>
                <a:t>2011</a:t>
              </a:r>
              <a:endParaRPr lang="en-GB" dirty="0">
                <a:latin typeface="Calibri" charset="0"/>
              </a:endParaRPr>
            </a:p>
          </p:txBody>
        </p:sp>
        <p:sp>
          <p:nvSpPr>
            <p:cNvPr id="27" name="Up Arrow 26"/>
            <p:cNvSpPr/>
            <p:nvPr/>
          </p:nvSpPr>
          <p:spPr>
            <a:xfrm>
              <a:off x="1714479" y="3092286"/>
              <a:ext cx="1429210" cy="2472852"/>
            </a:xfrm>
            <a:prstGeom prst="upArrow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1"/>
              <a:tileRect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2pPr>
              <a:lvl3pPr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3pPr>
              <a:lvl4pPr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4pPr>
              <a:lvl5pPr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9pPr>
            </a:lstStyle>
            <a:p>
              <a:pPr algn="ctr">
                <a:defRPr/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8" name="Up Arrow 27"/>
            <p:cNvSpPr/>
            <p:nvPr/>
          </p:nvSpPr>
          <p:spPr>
            <a:xfrm>
              <a:off x="3428991" y="2848686"/>
              <a:ext cx="1429210" cy="2718454"/>
            </a:xfrm>
            <a:prstGeom prst="upArrow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1"/>
              <a:tileRect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2pPr>
              <a:lvl3pPr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3pPr>
              <a:lvl4pPr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4pPr>
              <a:lvl5pPr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9pPr>
            </a:lstStyle>
            <a:p>
              <a:pPr algn="ctr">
                <a:defRPr/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9" name="Up Arrow 28"/>
            <p:cNvSpPr/>
            <p:nvPr/>
          </p:nvSpPr>
          <p:spPr>
            <a:xfrm>
              <a:off x="5214942" y="3091159"/>
              <a:ext cx="1428760" cy="2476216"/>
            </a:xfrm>
            <a:prstGeom prst="upArrow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1"/>
              <a:tileRect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2pPr>
              <a:lvl3pPr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3pPr>
              <a:lvl4pPr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4pPr>
              <a:lvl5pPr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9pPr>
            </a:lstStyle>
            <a:p>
              <a:pPr algn="ctr">
                <a:defRPr/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30" name="Up Arrow 29"/>
            <p:cNvSpPr/>
            <p:nvPr/>
          </p:nvSpPr>
          <p:spPr>
            <a:xfrm>
              <a:off x="6858017" y="2350746"/>
              <a:ext cx="1428760" cy="3213553"/>
            </a:xfrm>
            <a:prstGeom prst="upArrow">
              <a:avLst/>
            </a:prstGeom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1"/>
              <a:tileRect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2pPr>
              <a:lvl3pPr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3pPr>
              <a:lvl4pPr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4pPr>
              <a:lvl5pPr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Geneva" charset="-128"/>
                </a:defRPr>
              </a:lvl9pPr>
            </a:lstStyle>
            <a:p>
              <a:pPr algn="ctr">
                <a:defRPr/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31" name="TextBox 10"/>
            <p:cNvSpPr txBox="1">
              <a:spLocks noChangeArrowheads="1"/>
            </p:cNvSpPr>
            <p:nvPr/>
          </p:nvSpPr>
          <p:spPr bwMode="auto">
            <a:xfrm>
              <a:off x="2179051" y="4041121"/>
              <a:ext cx="500067" cy="287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9pPr>
            </a:lstStyle>
            <a:p>
              <a:pPr eaLnBrk="1" hangingPunct="1"/>
              <a:r>
                <a:rPr lang="en-GB" sz="1400" b="1" dirty="0" smtClean="0">
                  <a:solidFill>
                    <a:schemeClr val="bg1"/>
                  </a:solidFill>
                  <a:latin typeface="Calibri" charset="0"/>
                </a:rPr>
                <a:t>10%</a:t>
              </a:r>
              <a:endParaRPr lang="en-GB" sz="1400" b="1" dirty="0">
                <a:solidFill>
                  <a:schemeClr val="bg1"/>
                </a:solidFill>
                <a:latin typeface="Calibri" charset="0"/>
              </a:endParaRPr>
            </a:p>
          </p:txBody>
        </p:sp>
        <p:sp>
          <p:nvSpPr>
            <p:cNvPr id="32" name="TextBox 11"/>
            <p:cNvSpPr txBox="1">
              <a:spLocks noChangeArrowheads="1"/>
            </p:cNvSpPr>
            <p:nvPr/>
          </p:nvSpPr>
          <p:spPr bwMode="auto">
            <a:xfrm>
              <a:off x="3893563" y="4041121"/>
              <a:ext cx="500067" cy="287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9pPr>
            </a:lstStyle>
            <a:p>
              <a:pPr eaLnBrk="1" hangingPunct="1"/>
              <a:r>
                <a:rPr lang="en-GB" sz="1400" b="1" dirty="0" smtClean="0">
                  <a:solidFill>
                    <a:schemeClr val="bg1"/>
                  </a:solidFill>
                  <a:latin typeface="Calibri" charset="0"/>
                </a:rPr>
                <a:t>11%</a:t>
              </a:r>
              <a:endParaRPr lang="en-GB" sz="1400" b="1" dirty="0">
                <a:solidFill>
                  <a:schemeClr val="bg1"/>
                </a:solidFill>
                <a:latin typeface="Calibri" charset="0"/>
              </a:endParaRPr>
            </a:p>
          </p:txBody>
        </p:sp>
        <p:sp>
          <p:nvSpPr>
            <p:cNvPr id="33" name="TextBox 14"/>
            <p:cNvSpPr txBox="1">
              <a:spLocks noChangeArrowheads="1"/>
            </p:cNvSpPr>
            <p:nvPr/>
          </p:nvSpPr>
          <p:spPr bwMode="auto">
            <a:xfrm>
              <a:off x="5715009" y="4047980"/>
              <a:ext cx="500067" cy="287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9pPr>
            </a:lstStyle>
            <a:p>
              <a:pPr eaLnBrk="1" hangingPunct="1"/>
              <a:r>
                <a:rPr lang="en-GB" sz="1400" b="1" dirty="0" smtClean="0">
                  <a:solidFill>
                    <a:schemeClr val="bg1"/>
                  </a:solidFill>
                  <a:latin typeface="Calibri" charset="0"/>
                </a:rPr>
                <a:t>10%</a:t>
              </a:r>
              <a:endParaRPr lang="en-GB" sz="1400" b="1" dirty="0">
                <a:solidFill>
                  <a:schemeClr val="bg1"/>
                </a:solidFill>
                <a:latin typeface="Calibri" charset="0"/>
              </a:endParaRPr>
            </a:p>
          </p:txBody>
        </p:sp>
        <p:sp>
          <p:nvSpPr>
            <p:cNvPr id="34" name="TextBox 16"/>
            <p:cNvSpPr txBox="1">
              <a:spLocks noChangeArrowheads="1"/>
            </p:cNvSpPr>
            <p:nvPr/>
          </p:nvSpPr>
          <p:spPr bwMode="auto">
            <a:xfrm>
              <a:off x="7286645" y="4041121"/>
              <a:ext cx="500067" cy="287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9pPr>
            </a:lstStyle>
            <a:p>
              <a:pPr eaLnBrk="1" hangingPunct="1"/>
              <a:r>
                <a:rPr lang="en-GB" sz="1400" b="1" dirty="0" smtClean="0">
                  <a:solidFill>
                    <a:schemeClr val="bg1"/>
                  </a:solidFill>
                  <a:latin typeface="Calibri" charset="0"/>
                </a:rPr>
                <a:t>13%</a:t>
              </a:r>
              <a:endParaRPr lang="en-GB" sz="1400" b="1" dirty="0">
                <a:solidFill>
                  <a:schemeClr val="bg1"/>
                </a:solidFill>
                <a:latin typeface="Calibri" charset="0"/>
              </a:endParaRPr>
            </a:p>
          </p:txBody>
        </p:sp>
        <p:sp>
          <p:nvSpPr>
            <p:cNvPr id="35" name="TextBox 17"/>
            <p:cNvSpPr txBox="1">
              <a:spLocks noChangeArrowheads="1"/>
            </p:cNvSpPr>
            <p:nvPr/>
          </p:nvSpPr>
          <p:spPr bwMode="auto">
            <a:xfrm>
              <a:off x="1785918" y="2157749"/>
              <a:ext cx="1214447" cy="776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9pPr>
            </a:lstStyle>
            <a:p>
              <a:pPr algn="ctr" eaLnBrk="1" hangingPunct="1"/>
              <a:r>
                <a:rPr lang="en-GB" sz="1600" dirty="0" smtClean="0">
                  <a:latin typeface="Calibri" charset="0"/>
                </a:rPr>
                <a:t>20.6m</a:t>
              </a:r>
              <a:endParaRPr lang="en-GB" sz="1600" dirty="0">
                <a:latin typeface="Calibri" charset="0"/>
              </a:endParaRPr>
            </a:p>
            <a:p>
              <a:pPr algn="ctr" eaLnBrk="1" hangingPunct="1"/>
              <a:r>
                <a:rPr lang="en-GB" sz="1600" dirty="0">
                  <a:latin typeface="Calibri" charset="0"/>
                </a:rPr>
                <a:t>Global</a:t>
              </a:r>
            </a:p>
            <a:p>
              <a:pPr algn="ctr" eaLnBrk="1" hangingPunct="1"/>
              <a:r>
                <a:rPr lang="en-GB" sz="1600" dirty="0">
                  <a:latin typeface="Calibri" charset="0"/>
                </a:rPr>
                <a:t>Passengers</a:t>
              </a:r>
            </a:p>
          </p:txBody>
        </p:sp>
        <p:sp>
          <p:nvSpPr>
            <p:cNvPr id="36" name="TextBox 18"/>
            <p:cNvSpPr txBox="1">
              <a:spLocks noChangeArrowheads="1"/>
            </p:cNvSpPr>
            <p:nvPr/>
          </p:nvSpPr>
          <p:spPr bwMode="auto">
            <a:xfrm>
              <a:off x="3431274" y="2113547"/>
              <a:ext cx="1428760" cy="776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9pPr>
            </a:lstStyle>
            <a:p>
              <a:pPr algn="ctr" eaLnBrk="1" hangingPunct="1"/>
              <a:r>
                <a:rPr lang="en-GB" sz="1600" dirty="0" smtClean="0">
                  <a:latin typeface="Calibri" charset="0"/>
                </a:rPr>
                <a:t>33.7m </a:t>
              </a:r>
              <a:r>
                <a:rPr lang="en-GB" sz="1600" dirty="0">
                  <a:latin typeface="Calibri" charset="0"/>
                </a:rPr>
                <a:t>cruise </a:t>
              </a:r>
              <a:r>
                <a:rPr lang="en-GB" sz="1600" dirty="0" err="1">
                  <a:latin typeface="Calibri" charset="0"/>
                </a:rPr>
                <a:t>pax</a:t>
              </a:r>
              <a:r>
                <a:rPr lang="en-GB" sz="1600" dirty="0">
                  <a:latin typeface="Calibri" charset="0"/>
                </a:rPr>
                <a:t> calls in Europe</a:t>
              </a:r>
            </a:p>
          </p:txBody>
        </p:sp>
        <p:sp>
          <p:nvSpPr>
            <p:cNvPr id="37" name="TextBox 19"/>
            <p:cNvSpPr txBox="1">
              <a:spLocks noChangeArrowheads="1"/>
            </p:cNvSpPr>
            <p:nvPr/>
          </p:nvSpPr>
          <p:spPr bwMode="auto">
            <a:xfrm>
              <a:off x="5214942" y="2082614"/>
              <a:ext cx="1357323" cy="776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9pPr>
            </a:lstStyle>
            <a:p>
              <a:pPr algn="ctr" eaLnBrk="1" hangingPunct="1"/>
              <a:r>
                <a:rPr lang="en-GB" sz="1600" dirty="0" smtClean="0">
                  <a:latin typeface="Calibri" charset="0"/>
                </a:rPr>
                <a:t>240,200 </a:t>
              </a:r>
              <a:r>
                <a:rPr lang="en-GB" sz="1600" dirty="0">
                  <a:latin typeface="Calibri" charset="0"/>
                </a:rPr>
                <a:t>cruise beds in Europe</a:t>
              </a:r>
            </a:p>
          </p:txBody>
        </p:sp>
        <p:sp>
          <p:nvSpPr>
            <p:cNvPr id="38" name="TextBox 20"/>
            <p:cNvSpPr txBox="1">
              <a:spLocks noChangeArrowheads="1"/>
            </p:cNvSpPr>
            <p:nvPr/>
          </p:nvSpPr>
          <p:spPr bwMode="auto">
            <a:xfrm>
              <a:off x="6786578" y="1575304"/>
              <a:ext cx="1571636" cy="776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Geneva" charset="-128"/>
                </a:defRPr>
              </a:lvl9pPr>
            </a:lstStyle>
            <a:p>
              <a:pPr algn="ctr" eaLnBrk="1" hangingPunct="1"/>
              <a:r>
                <a:rPr lang="en-GB" sz="1600" dirty="0" smtClean="0">
                  <a:latin typeface="Calibri" charset="0"/>
                </a:rPr>
                <a:t>6.2m</a:t>
              </a:r>
              <a:endParaRPr lang="en-GB" sz="1600" dirty="0">
                <a:latin typeface="Calibri" charset="0"/>
              </a:endParaRPr>
            </a:p>
            <a:p>
              <a:pPr algn="ctr" eaLnBrk="1" hangingPunct="1"/>
              <a:r>
                <a:rPr lang="en-GB" sz="1600" dirty="0">
                  <a:latin typeface="Calibri" charset="0"/>
                </a:rPr>
                <a:t>European</a:t>
              </a:r>
            </a:p>
            <a:p>
              <a:pPr algn="ctr" eaLnBrk="1" hangingPunct="1"/>
              <a:r>
                <a:rPr lang="en-GB" sz="1600" dirty="0">
                  <a:latin typeface="Calibri" charset="0"/>
                </a:rPr>
                <a:t>Passengers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01122" cy="1143000"/>
          </a:xfrm>
        </p:spPr>
        <p:txBody>
          <a:bodyPr>
            <a:noAutofit/>
          </a:bodyPr>
          <a:lstStyle/>
          <a:p>
            <a:r>
              <a:rPr lang="en-GB" sz="3200" b="1" cap="all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The EUROPEAN Cruise Industry REMAINS AN IMPORTANT ECONOMIC CONTRIBUTOR</a:t>
            </a:r>
            <a:endParaRPr lang="en-GB" sz="3200" b="1" cap="all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382" y="6215434"/>
            <a:ext cx="571618" cy="642566"/>
          </a:xfrm>
          <a:prstGeom prst="rect">
            <a:avLst/>
          </a:prstGeom>
          <a:noFill/>
          <a:ln w="9525">
            <a:solidFill>
              <a:schemeClr val="tx2">
                <a:lumMod val="1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474663" y="6286500"/>
            <a:ext cx="86693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9pPr>
          </a:lstStyle>
          <a:p>
            <a:pPr eaLnBrk="1" hangingPunct="1"/>
            <a:r>
              <a:rPr lang="en-GB" sz="1400" i="1" dirty="0">
                <a:latin typeface="Calibri" charset="0"/>
              </a:rPr>
              <a:t>Source: G.P. Wild (International) Limited and Business Research and Economic Advisors</a:t>
            </a:r>
          </a:p>
        </p:txBody>
      </p:sp>
      <p:graphicFrame>
        <p:nvGraphicFramePr>
          <p:cNvPr id="16" name="Diagramm 2"/>
          <p:cNvGraphicFramePr/>
          <p:nvPr>
            <p:extLst>
              <p:ext uri="{D42A27DB-BD31-4B8C-83A1-F6EECF244321}">
                <p14:modId xmlns="" xmlns:p14="http://schemas.microsoft.com/office/powerpoint/2010/main" val="3038617753"/>
              </p:ext>
            </p:extLst>
          </p:nvPr>
        </p:nvGraphicFramePr>
        <p:xfrm>
          <a:off x="504119" y="2133606"/>
          <a:ext cx="799288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0"/>
          <p:cNvSpPr txBox="1">
            <a:spLocks noChangeArrowheads="1"/>
          </p:cNvSpPr>
          <p:nvPr/>
        </p:nvSpPr>
        <p:spPr bwMode="auto">
          <a:xfrm>
            <a:off x="428625" y="1772816"/>
            <a:ext cx="785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9pPr>
          </a:lstStyle>
          <a:p>
            <a:pPr eaLnBrk="1" hangingPunct="1"/>
            <a:r>
              <a:rPr lang="en-GB" b="1" dirty="0">
                <a:latin typeface="Calibri" charset="0"/>
              </a:rPr>
              <a:t>€</a:t>
            </a:r>
            <a:r>
              <a:rPr lang="en-GB" b="1" dirty="0" err="1">
                <a:latin typeface="Calibri" charset="0"/>
              </a:rPr>
              <a:t>bn’s</a:t>
            </a:r>
            <a:endParaRPr lang="en-GB" b="1" dirty="0">
              <a:latin typeface="Calibri" charset="0"/>
            </a:endParaRPr>
          </a:p>
        </p:txBody>
      </p:sp>
      <p:sp>
        <p:nvSpPr>
          <p:cNvPr id="18" name="TextBox 6"/>
          <p:cNvSpPr txBox="1">
            <a:spLocks noChangeArrowheads="1"/>
          </p:cNvSpPr>
          <p:nvPr/>
        </p:nvSpPr>
        <p:spPr bwMode="auto">
          <a:xfrm>
            <a:off x="1412037" y="3285212"/>
            <a:ext cx="571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9pPr>
          </a:lstStyle>
          <a:p>
            <a:pPr eaLnBrk="1" hangingPunct="1"/>
            <a:r>
              <a:rPr lang="en-GB" sz="1600" dirty="0">
                <a:latin typeface="Calibri" charset="0"/>
              </a:rPr>
              <a:t>€8.4</a:t>
            </a:r>
            <a:endParaRPr lang="en-GB" dirty="0">
              <a:latin typeface="Calibri" charset="0"/>
            </a:endParaRPr>
          </a:p>
        </p:txBody>
      </p:sp>
      <p:sp>
        <p:nvSpPr>
          <p:cNvPr id="19" name="TextBox 7"/>
          <p:cNvSpPr txBox="1">
            <a:spLocks noChangeArrowheads="1"/>
          </p:cNvSpPr>
          <p:nvPr/>
        </p:nvSpPr>
        <p:spPr bwMode="auto">
          <a:xfrm>
            <a:off x="2369815" y="2911636"/>
            <a:ext cx="7143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9pPr>
          </a:lstStyle>
          <a:p>
            <a:pPr eaLnBrk="1" hangingPunct="1"/>
            <a:r>
              <a:rPr lang="en-GB" sz="1600" dirty="0">
                <a:latin typeface="Calibri" charset="0"/>
              </a:rPr>
              <a:t>€10.6</a:t>
            </a:r>
            <a:endParaRPr lang="en-GB" dirty="0">
              <a:latin typeface="Calibri" charset="0"/>
            </a:endParaRPr>
          </a:p>
        </p:txBody>
      </p:sp>
      <p:sp>
        <p:nvSpPr>
          <p:cNvPr id="20" name="TextBox 9"/>
          <p:cNvSpPr txBox="1">
            <a:spLocks noChangeArrowheads="1"/>
          </p:cNvSpPr>
          <p:nvPr/>
        </p:nvSpPr>
        <p:spPr bwMode="auto">
          <a:xfrm>
            <a:off x="4431477" y="2332330"/>
            <a:ext cx="714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9pPr>
          </a:lstStyle>
          <a:p>
            <a:pPr eaLnBrk="1" hangingPunct="1"/>
            <a:r>
              <a:rPr lang="en-GB" sz="1600" dirty="0">
                <a:latin typeface="Calibri" charset="0"/>
              </a:rPr>
              <a:t>€14.2</a:t>
            </a:r>
            <a:endParaRPr lang="en-GB" dirty="0">
              <a:latin typeface="Calibri" charset="0"/>
            </a:endParaRPr>
          </a:p>
        </p:txBody>
      </p:sp>
      <p:sp>
        <p:nvSpPr>
          <p:cNvPr id="21" name="TextBox 8"/>
          <p:cNvSpPr txBox="1">
            <a:spLocks noChangeArrowheads="1"/>
          </p:cNvSpPr>
          <p:nvPr/>
        </p:nvSpPr>
        <p:spPr bwMode="auto">
          <a:xfrm>
            <a:off x="3394705" y="2383839"/>
            <a:ext cx="7858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9pPr>
          </a:lstStyle>
          <a:p>
            <a:pPr eaLnBrk="1" hangingPunct="1"/>
            <a:r>
              <a:rPr lang="en-GB" sz="1600" dirty="0">
                <a:latin typeface="Calibri" charset="0"/>
              </a:rPr>
              <a:t>€12.9</a:t>
            </a:r>
            <a:endParaRPr lang="en-GB" dirty="0">
              <a:latin typeface="Calibri" charset="0"/>
            </a:endParaRPr>
          </a:p>
        </p:txBody>
      </p:sp>
      <p:sp>
        <p:nvSpPr>
          <p:cNvPr id="22" name="TextBox 9"/>
          <p:cNvSpPr txBox="1">
            <a:spLocks noChangeArrowheads="1"/>
          </p:cNvSpPr>
          <p:nvPr/>
        </p:nvSpPr>
        <p:spPr bwMode="auto">
          <a:xfrm>
            <a:off x="5446697" y="2340719"/>
            <a:ext cx="714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9pPr>
          </a:lstStyle>
          <a:p>
            <a:pPr eaLnBrk="1" hangingPunct="1"/>
            <a:r>
              <a:rPr lang="en-GB" sz="1600" dirty="0">
                <a:latin typeface="Calibri" charset="0"/>
              </a:rPr>
              <a:t>€</a:t>
            </a:r>
            <a:r>
              <a:rPr lang="en-GB" sz="1600" dirty="0" smtClean="0">
                <a:latin typeface="Calibri" charset="0"/>
              </a:rPr>
              <a:t>14.1</a:t>
            </a:r>
            <a:endParaRPr lang="en-GB" dirty="0">
              <a:latin typeface="Calibri" charset="0"/>
            </a:endParaRPr>
          </a:p>
        </p:txBody>
      </p:sp>
      <p:sp>
        <p:nvSpPr>
          <p:cNvPr id="23" name="TextBox 9"/>
          <p:cNvSpPr txBox="1">
            <a:spLocks noChangeArrowheads="1"/>
          </p:cNvSpPr>
          <p:nvPr/>
        </p:nvSpPr>
        <p:spPr bwMode="auto">
          <a:xfrm>
            <a:off x="6476451" y="2285261"/>
            <a:ext cx="7143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9pPr>
          </a:lstStyle>
          <a:p>
            <a:pPr eaLnBrk="1" hangingPunct="1"/>
            <a:r>
              <a:rPr lang="en-GB" sz="1600" dirty="0">
                <a:latin typeface="Calibri" charset="0"/>
              </a:rPr>
              <a:t>€</a:t>
            </a:r>
            <a:r>
              <a:rPr lang="en-GB" sz="1600" dirty="0" smtClean="0">
                <a:latin typeface="Calibri" charset="0"/>
              </a:rPr>
              <a:t>14.5</a:t>
            </a:r>
            <a:endParaRPr lang="en-GB" dirty="0">
              <a:latin typeface="Calibri" charset="0"/>
            </a:endParaRPr>
          </a:p>
        </p:txBody>
      </p:sp>
      <p:sp>
        <p:nvSpPr>
          <p:cNvPr id="24" name="TextBox 9"/>
          <p:cNvSpPr txBox="1">
            <a:spLocks noChangeArrowheads="1"/>
          </p:cNvSpPr>
          <p:nvPr/>
        </p:nvSpPr>
        <p:spPr bwMode="auto">
          <a:xfrm>
            <a:off x="7524328" y="2060848"/>
            <a:ext cx="714375" cy="307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9pPr>
          </a:lstStyle>
          <a:p>
            <a:pPr eaLnBrk="1" hangingPunct="1"/>
            <a:r>
              <a:rPr lang="en-GB" sz="1600" dirty="0">
                <a:latin typeface="Calibri" charset="0"/>
              </a:rPr>
              <a:t>€</a:t>
            </a:r>
            <a:r>
              <a:rPr lang="en-GB" sz="1600" dirty="0" smtClean="0">
                <a:latin typeface="Calibri" charset="0"/>
              </a:rPr>
              <a:t>15.0</a:t>
            </a:r>
            <a:endParaRPr lang="en-GB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285750" y="274638"/>
            <a:ext cx="8606730" cy="1143000"/>
          </a:xfrm>
        </p:spPr>
        <p:txBody>
          <a:bodyPr/>
          <a:lstStyle/>
          <a:p>
            <a:pPr eaLnBrk="1" hangingPunct="1"/>
            <a:r>
              <a:rPr lang="en-GB" sz="3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ITALY REMAINS THE LARGEST EUROPEAN</a:t>
            </a:r>
            <a:br>
              <a:rPr lang="en-GB" sz="3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GB" sz="3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CRUISE ECONOMY</a:t>
            </a: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285750" y="1643063"/>
            <a:ext cx="8643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9pPr>
          </a:lstStyle>
          <a:p>
            <a:pPr algn="ctr" eaLnBrk="1" hangingPunct="1"/>
            <a:r>
              <a:rPr lang="en-GB" sz="2400" dirty="0">
                <a:latin typeface="Calibri" charset="0"/>
              </a:rPr>
              <a:t>Direct Economic Impact of the European Cruise Industry </a:t>
            </a:r>
            <a:r>
              <a:rPr lang="en-GB" sz="2400" dirty="0" smtClean="0">
                <a:latin typeface="Calibri" charset="0"/>
              </a:rPr>
              <a:t>2011</a:t>
            </a:r>
            <a:endParaRPr lang="en-GB" sz="2400" dirty="0">
              <a:latin typeface="Calibri" charset="0"/>
            </a:endParaRPr>
          </a:p>
        </p:txBody>
      </p:sp>
      <p:sp>
        <p:nvSpPr>
          <p:cNvPr id="7173" name="TextBox 6"/>
          <p:cNvSpPr txBox="1">
            <a:spLocks noChangeArrowheads="1"/>
          </p:cNvSpPr>
          <p:nvPr/>
        </p:nvSpPr>
        <p:spPr bwMode="auto">
          <a:xfrm>
            <a:off x="714375" y="6286500"/>
            <a:ext cx="7715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9pPr>
          </a:lstStyle>
          <a:p>
            <a:pPr eaLnBrk="1" hangingPunct="1"/>
            <a:r>
              <a:rPr lang="en-GB" sz="1400" i="1">
                <a:latin typeface="Calibri" charset="0"/>
              </a:rPr>
              <a:t>Source: G.P. Wild (International) Limited and Business Research and Economic Advisors</a:t>
            </a:r>
          </a:p>
        </p:txBody>
      </p:sp>
      <p:sp>
        <p:nvSpPr>
          <p:cNvPr id="7174" name="TextBox 7"/>
          <p:cNvSpPr txBox="1">
            <a:spLocks noChangeArrowheads="1"/>
          </p:cNvSpPr>
          <p:nvPr/>
        </p:nvSpPr>
        <p:spPr bwMode="auto">
          <a:xfrm>
            <a:off x="642938" y="2143125"/>
            <a:ext cx="714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9pPr>
          </a:lstStyle>
          <a:p>
            <a:pPr algn="ctr" eaLnBrk="1" hangingPunct="1"/>
            <a:r>
              <a:rPr lang="en-GB" b="1">
                <a:latin typeface="Calibri" charset="0"/>
              </a:rPr>
              <a:t>€bn’s</a:t>
            </a:r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="" xmlns:p14="http://schemas.microsoft.com/office/powerpoint/2010/main" val="2549327843"/>
              </p:ext>
            </p:extLst>
          </p:nvPr>
        </p:nvGraphicFramePr>
        <p:xfrm>
          <a:off x="755291" y="2480570"/>
          <a:ext cx="7704856" cy="3805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180" name="Picture 12" descr="C:\Users\harwik.katharina\Desktop\Flags\spain-flag.gif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899" t="3554" r="1671" b="2723"/>
          <a:stretch/>
        </p:blipFill>
        <p:spPr bwMode="auto">
          <a:xfrm>
            <a:off x="3997955" y="4971514"/>
            <a:ext cx="728469" cy="802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1" name="Picture 13" descr="C:\Users\harwik.katharina\Desktop\Flags\UK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031" y="4041097"/>
            <a:ext cx="740282" cy="17316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2" name="Picture 14" descr="C:\Users\harwik.katharina\Desktop\Flags\norway-flag.gif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124" t="2891" r="1899" b="2723"/>
          <a:stretch/>
        </p:blipFill>
        <p:spPr bwMode="auto">
          <a:xfrm>
            <a:off x="1349526" y="5465132"/>
            <a:ext cx="764154" cy="3076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3" name="Picture 15" descr="C:\Users\harwik.katharina\Desktop\Flags\Italy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013" y="2989637"/>
            <a:ext cx="720080" cy="278314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4" name="Picture 16" descr="C:\Users\harwik.katharina\Desktop\Flags\greece-flag.gif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754" t="2544" r="1754" b="3558"/>
          <a:stretch/>
        </p:blipFill>
        <p:spPr bwMode="auto">
          <a:xfrm>
            <a:off x="2231170" y="5406613"/>
            <a:ext cx="720080" cy="3661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5" name="Picture 17" descr="C:\Users\harwik.katharina\Desktop\Flags\germany-flag.gif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57" t="3414" r="1951" b="2108"/>
          <a:stretch/>
        </p:blipFill>
        <p:spPr bwMode="auto">
          <a:xfrm>
            <a:off x="5758848" y="4221087"/>
            <a:ext cx="742737" cy="15516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6" name="Picture 18" descr="C:\Users\harwik.katharina\Desktop\Flags\france-flag.gif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754" t="3123" r="1950" b="2398"/>
          <a:stretch/>
        </p:blipFill>
        <p:spPr bwMode="auto">
          <a:xfrm>
            <a:off x="3131840" y="5026078"/>
            <a:ext cx="711152" cy="7489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7" name="Picture 19" descr="C:\Users\harwik.katharina\Desktop\Flags\European%20Flag(1).gi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347" y="4785302"/>
            <a:ext cx="727395" cy="9874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572382" y="6215434"/>
            <a:ext cx="571618" cy="642566"/>
          </a:xfrm>
          <a:prstGeom prst="rect">
            <a:avLst/>
          </a:prstGeom>
          <a:noFill/>
          <a:ln w="9525">
            <a:solidFill>
              <a:schemeClr val="tx2">
                <a:lumMod val="1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TOTAL OUTPUT IMPACT OF EUROPEAN CRUISE INDUSTRY NEARLY DOUBLED SINCE 2005</a:t>
            </a:r>
          </a:p>
        </p:txBody>
      </p:sp>
      <p:sp>
        <p:nvSpPr>
          <p:cNvPr id="8197" name="TextBox 6"/>
          <p:cNvSpPr txBox="1">
            <a:spLocks noChangeArrowheads="1"/>
          </p:cNvSpPr>
          <p:nvPr/>
        </p:nvSpPr>
        <p:spPr bwMode="auto">
          <a:xfrm>
            <a:off x="714375" y="6286500"/>
            <a:ext cx="7715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9pPr>
          </a:lstStyle>
          <a:p>
            <a:pPr eaLnBrk="1" hangingPunct="1"/>
            <a:r>
              <a:rPr lang="en-GB" sz="1400" i="1">
                <a:latin typeface="Calibri" charset="0"/>
              </a:rPr>
              <a:t>Source: G.P. Wild (International) Limited and Business Research and Economic Advisors</a:t>
            </a:r>
          </a:p>
        </p:txBody>
      </p:sp>
      <p:sp>
        <p:nvSpPr>
          <p:cNvPr id="8198" name="TextBox 7"/>
          <p:cNvSpPr txBox="1">
            <a:spLocks noChangeArrowheads="1"/>
          </p:cNvSpPr>
          <p:nvPr/>
        </p:nvSpPr>
        <p:spPr bwMode="auto">
          <a:xfrm>
            <a:off x="611560" y="1844824"/>
            <a:ext cx="714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Geneva" charset="-128"/>
              </a:defRPr>
            </a:lvl9pPr>
          </a:lstStyle>
          <a:p>
            <a:pPr algn="ctr" eaLnBrk="1" hangingPunct="1"/>
            <a:r>
              <a:rPr lang="en-GB" b="1" dirty="0">
                <a:latin typeface="Calibri" charset="0"/>
              </a:rPr>
              <a:t>€</a:t>
            </a:r>
            <a:r>
              <a:rPr lang="en-GB" b="1" dirty="0" err="1">
                <a:latin typeface="Calibri" charset="0"/>
              </a:rPr>
              <a:t>bn’s</a:t>
            </a:r>
            <a:endParaRPr lang="en-GB" b="1" dirty="0">
              <a:latin typeface="Calibri" charset="0"/>
            </a:endParaRPr>
          </a:p>
        </p:txBody>
      </p:sp>
      <p:graphicFrame>
        <p:nvGraphicFramePr>
          <p:cNvPr id="8" name="Diagramm 7"/>
          <p:cNvGraphicFramePr/>
          <p:nvPr>
            <p:extLst>
              <p:ext uri="{D42A27DB-BD31-4B8C-83A1-F6EECF244321}">
                <p14:modId xmlns="" xmlns:p14="http://schemas.microsoft.com/office/powerpoint/2010/main" val="2156576683"/>
              </p:ext>
            </p:extLst>
          </p:nvPr>
        </p:nvGraphicFramePr>
        <p:xfrm>
          <a:off x="576022" y="2214712"/>
          <a:ext cx="7740289" cy="3743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382" y="6215434"/>
            <a:ext cx="571618" cy="642566"/>
          </a:xfrm>
          <a:prstGeom prst="rect">
            <a:avLst/>
          </a:prstGeom>
          <a:noFill/>
          <a:ln w="9525">
            <a:solidFill>
              <a:schemeClr val="tx2">
                <a:lumMod val="1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357188" y="274638"/>
            <a:ext cx="8329612" cy="1143000"/>
          </a:xfrm>
        </p:spPr>
        <p:txBody>
          <a:bodyPr/>
          <a:lstStyle/>
          <a:p>
            <a:pPr eaLnBrk="1" hangingPunct="1"/>
            <a:r>
              <a:rPr lang="en-GB" sz="32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100,000 JOBS CREATED BY CRUISE INDUSTRY SINCE 2005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28625" y="1785938"/>
            <a:ext cx="8229600" cy="4525962"/>
          </a:xfrm>
        </p:spPr>
        <p:txBody>
          <a:bodyPr/>
          <a:lstStyle/>
          <a:p>
            <a:pPr eaLnBrk="1" hangingPunct="1"/>
            <a:r>
              <a:rPr lang="en-GB" sz="2800" dirty="0">
                <a:latin typeface="Calibri" charset="0"/>
              </a:rPr>
              <a:t>315,500 jobs </a:t>
            </a:r>
            <a:r>
              <a:rPr lang="en-GB" sz="2800" dirty="0" smtClean="0">
                <a:latin typeface="Calibri" charset="0"/>
              </a:rPr>
              <a:t>in Europe depend </a:t>
            </a:r>
            <a:r>
              <a:rPr lang="en-GB" sz="2800" dirty="0">
                <a:latin typeface="Calibri" charset="0"/>
              </a:rPr>
              <a:t>on </a:t>
            </a:r>
            <a:r>
              <a:rPr lang="en-GB" sz="2800" dirty="0" smtClean="0">
                <a:latin typeface="Calibri" charset="0"/>
              </a:rPr>
              <a:t>cruise industry </a:t>
            </a:r>
          </a:p>
          <a:p>
            <a:pPr eaLnBrk="1" hangingPunct="1"/>
            <a:r>
              <a:rPr lang="en-GB" sz="2800" dirty="0" smtClean="0">
                <a:latin typeface="Calibri" charset="0"/>
              </a:rPr>
              <a:t>Thereof 100,000 jobs in Italy</a:t>
            </a:r>
          </a:p>
          <a:p>
            <a:pPr eaLnBrk="1" hangingPunct="1"/>
            <a:r>
              <a:rPr lang="en-GB" sz="2800" dirty="0" smtClean="0"/>
              <a:t>57,000 </a:t>
            </a:r>
            <a:r>
              <a:rPr lang="en-GB" sz="2800" dirty="0"/>
              <a:t>European </a:t>
            </a:r>
            <a:r>
              <a:rPr lang="en-GB" sz="2800" dirty="0" smtClean="0"/>
              <a:t>seafarers and cruise line </a:t>
            </a:r>
            <a:r>
              <a:rPr lang="en-GB" sz="2800" dirty="0" err="1" smtClean="0"/>
              <a:t>shoreside</a:t>
            </a:r>
            <a:r>
              <a:rPr lang="en-GB" sz="2800" dirty="0" smtClean="0"/>
              <a:t> employees</a:t>
            </a:r>
          </a:p>
          <a:p>
            <a:pPr eaLnBrk="1" hangingPunct="1"/>
            <a:r>
              <a:rPr lang="en-GB" sz="2800" dirty="0" smtClean="0"/>
              <a:t>61,000 jobs in financial and business services</a:t>
            </a:r>
          </a:p>
          <a:p>
            <a:pPr eaLnBrk="1" hangingPunct="1"/>
            <a:r>
              <a:rPr lang="en-GB" sz="2800" dirty="0" smtClean="0"/>
              <a:t>72,000 jobs in manufacturing</a:t>
            </a:r>
          </a:p>
          <a:p>
            <a:pPr eaLnBrk="1" hangingPunct="1"/>
            <a:r>
              <a:rPr lang="en-GB" sz="2800" dirty="0" smtClean="0"/>
              <a:t>Thereof 22,000 jobs in shipbuilding</a:t>
            </a:r>
          </a:p>
          <a:p>
            <a:pPr eaLnBrk="1" hangingPunct="1"/>
            <a:r>
              <a:rPr lang="en-GB" sz="2800" dirty="0" smtClean="0"/>
              <a:t>Sustains Europe’s last big shipbuilding yards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382" y="6215434"/>
            <a:ext cx="571618" cy="642566"/>
          </a:xfrm>
          <a:prstGeom prst="rect">
            <a:avLst/>
          </a:prstGeom>
          <a:noFill/>
          <a:ln w="9525">
            <a:solidFill>
              <a:schemeClr val="tx2">
                <a:lumMod val="10000"/>
              </a:schemeClr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62843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OUTLOOK FOR EUROPEAN CRUISE INDUSTRY REMAINS POSITIVE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8625" y="1785938"/>
            <a:ext cx="8229600" cy="45259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Geneva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Geneva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Geneva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Geneva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Geneva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GB" sz="2600" dirty="0" smtClean="0"/>
              <a:t>Cruise industry in Europe has further potential to grow from currently €37bn total economic output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GB" sz="2600" dirty="0" smtClean="0"/>
              <a:t>Low market penetration rates in European source markets</a:t>
            </a:r>
            <a:r>
              <a:rPr lang="en-GB" sz="2600" dirty="0"/>
              <a:t> </a:t>
            </a:r>
            <a:r>
              <a:rPr lang="en-GB" sz="2600" dirty="0" smtClean="0"/>
              <a:t>compared with US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GB" sz="2600" dirty="0" smtClean="0"/>
              <a:t>Appealing destinations attract European and non-</a:t>
            </a:r>
            <a:r>
              <a:rPr lang="en-GB" sz="2600" dirty="0"/>
              <a:t>E</a:t>
            </a:r>
            <a:r>
              <a:rPr lang="en-GB" sz="2600" dirty="0" smtClean="0"/>
              <a:t>uropean passengers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GB" sz="2600" dirty="0" smtClean="0"/>
              <a:t>Challenging environment through weakness of European economy, unemployment and cost development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382" y="6215434"/>
            <a:ext cx="571618" cy="642566"/>
          </a:xfrm>
          <a:prstGeom prst="rect">
            <a:avLst/>
          </a:prstGeom>
          <a:noFill/>
          <a:ln w="9525">
            <a:solidFill>
              <a:schemeClr val="tx2">
                <a:lumMod val="1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Environmental Focus</a:t>
            </a:r>
            <a:endParaRPr lang="fr-BE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5256584"/>
          </a:xfrm>
        </p:spPr>
        <p:txBody>
          <a:bodyPr>
            <a:noAutofit/>
          </a:bodyPr>
          <a:lstStyle/>
          <a:p>
            <a:pPr lvl="0"/>
            <a:r>
              <a:rPr lang="en-GB" sz="2700" b="1" dirty="0" smtClean="0"/>
              <a:t>Environmental regulations key </a:t>
            </a:r>
            <a:r>
              <a:rPr lang="en-GB" sz="2700" b="1" dirty="0"/>
              <a:t>focus for </a:t>
            </a:r>
            <a:r>
              <a:rPr lang="en-GB" sz="2700" b="1" dirty="0" smtClean="0"/>
              <a:t>companies </a:t>
            </a:r>
            <a:r>
              <a:rPr lang="en-GB" sz="2700" b="1" dirty="0"/>
              <a:t>&amp; </a:t>
            </a:r>
            <a:r>
              <a:rPr lang="en-GB" sz="2700" b="1" dirty="0" smtClean="0"/>
              <a:t>associations</a:t>
            </a:r>
          </a:p>
          <a:p>
            <a:pPr lvl="0"/>
            <a:r>
              <a:rPr lang="en-GB" sz="2700" b="1" dirty="0" smtClean="0"/>
              <a:t>Cruise also has to meet passengers’ environmental expectations</a:t>
            </a:r>
            <a:endParaRPr lang="fr-BE" sz="2700" b="1" dirty="0"/>
          </a:p>
          <a:p>
            <a:pPr lvl="0"/>
            <a:r>
              <a:rPr lang="en-GB" sz="2700" b="1" dirty="0" smtClean="0"/>
              <a:t>Invest heavily in getting environmental regulations right:  </a:t>
            </a:r>
          </a:p>
          <a:p>
            <a:pPr lvl="1"/>
            <a:r>
              <a:rPr lang="en-GB" sz="2700" b="1" dirty="0" smtClean="0"/>
              <a:t>Global (CLIA, ICS)</a:t>
            </a:r>
            <a:endParaRPr lang="fr-BE" sz="2700" b="1" dirty="0" smtClean="0"/>
          </a:p>
          <a:p>
            <a:pPr lvl="1"/>
            <a:r>
              <a:rPr lang="en-GB" sz="2700" b="1" dirty="0" smtClean="0"/>
              <a:t>European (ECC, ECSA)</a:t>
            </a:r>
          </a:p>
          <a:p>
            <a:pPr lvl="1"/>
            <a:r>
              <a:rPr lang="en-GB" sz="2700" b="1" dirty="0" smtClean="0"/>
              <a:t>National Associations (e.g. </a:t>
            </a:r>
            <a:r>
              <a:rPr lang="en-GB" sz="2700" b="1" dirty="0" err="1" smtClean="0"/>
              <a:t>Confitarma</a:t>
            </a:r>
            <a:r>
              <a:rPr lang="en-GB" sz="2700" b="1" dirty="0" smtClean="0"/>
              <a:t>)</a:t>
            </a:r>
          </a:p>
          <a:p>
            <a:pPr lvl="0"/>
            <a:r>
              <a:rPr lang="en-GB" sz="2700" b="1" dirty="0" smtClean="0"/>
              <a:t>Changing dynamics </a:t>
            </a:r>
            <a:r>
              <a:rPr lang="en-GB" sz="2700" b="1" dirty="0"/>
              <a:t>between countries, regions, the IMO and other international </a:t>
            </a:r>
            <a:r>
              <a:rPr lang="en-GB" sz="2700" b="1" dirty="0" smtClean="0"/>
              <a:t>bodies (UNFCCC etc)</a:t>
            </a:r>
            <a:endParaRPr lang="fr-BE" sz="2700" b="1" dirty="0"/>
          </a:p>
          <a:p>
            <a:pPr lvl="0"/>
            <a:r>
              <a:rPr lang="en-GB" sz="2700" b="1" dirty="0"/>
              <a:t>Challenge </a:t>
            </a:r>
            <a:r>
              <a:rPr lang="en-GB" sz="2700" b="1" dirty="0" smtClean="0"/>
              <a:t>is to ensure </a:t>
            </a:r>
            <a:r>
              <a:rPr lang="en-GB" sz="2700" b="1" dirty="0"/>
              <a:t>global </a:t>
            </a:r>
            <a:r>
              <a:rPr lang="en-GB" sz="2700" b="1" dirty="0" smtClean="0"/>
              <a:t>regulation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382" y="6215434"/>
            <a:ext cx="571618" cy="642566"/>
          </a:xfrm>
          <a:prstGeom prst="rect">
            <a:avLst/>
          </a:prstGeom>
          <a:noFill/>
          <a:ln w="9525">
            <a:solidFill>
              <a:schemeClr val="tx2">
                <a:lumMod val="1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1140</Words>
  <Application>Microsoft Office PowerPoint</Application>
  <PresentationFormat>On-screen Show (4:3)</PresentationFormat>
  <Paragraphs>211</Paragraphs>
  <Slides>21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THE EUROPEAN CRUISE INDUSTRY</vt:lpstr>
      <vt:lpstr>ecc Members</vt:lpstr>
      <vt:lpstr>The European Cruise MARKET - ANOTHER YEAR OF STRONG DEVELOPMENT, WITH 6.2 m passengers in 2011</vt:lpstr>
      <vt:lpstr>The EUROPEAN Cruise Industry REMAINS AN IMPORTANT ECONOMIC CONTRIBUTOR</vt:lpstr>
      <vt:lpstr>ITALY REMAINS THE LARGEST EUROPEAN CRUISE ECONOMY</vt:lpstr>
      <vt:lpstr>TOTAL OUTPUT IMPACT OF EUROPEAN CRUISE INDUSTRY NEARLY DOUBLED SINCE 2005</vt:lpstr>
      <vt:lpstr>100,000 JOBS CREATED BY CRUISE INDUSTRY SINCE 2005</vt:lpstr>
      <vt:lpstr>OUTLOOK FOR EUROPEAN CRUISE INDUSTRY REMAINS POSITIVE</vt:lpstr>
      <vt:lpstr>Environmental Focus</vt:lpstr>
      <vt:lpstr>Complex Policy Environment</vt:lpstr>
      <vt:lpstr>Intense Legislative Activity</vt:lpstr>
      <vt:lpstr>KEY ENVIRONMENTAL ISSUES </vt:lpstr>
      <vt:lpstr>3 Key Trends</vt:lpstr>
      <vt:lpstr>How Do Companies Keep Ahead?</vt:lpstr>
      <vt:lpstr>Seeking Competitive Advantage</vt:lpstr>
      <vt:lpstr>Threats To Profitability</vt:lpstr>
      <vt:lpstr>Cruise Ships and RESPONSIBLE  Tourism</vt:lpstr>
      <vt:lpstr>Tourism &amp; Environmental Responsibility</vt:lpstr>
      <vt:lpstr>Responsibilities Ashore</vt:lpstr>
      <vt:lpstr>Company Initiatives Ashore</vt:lpstr>
      <vt:lpstr>Conclusions</vt:lpstr>
    </vt:vector>
  </TitlesOfParts>
  <Company>Carnival U.K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EUROPEAN CRUISE INDUSTRY</dc:title>
  <dc:creator>goslinga</dc:creator>
  <cp:lastModifiedBy>robertECC</cp:lastModifiedBy>
  <cp:revision>146</cp:revision>
  <cp:lastPrinted>2012-06-14T11:49:20Z</cp:lastPrinted>
  <dcterms:created xsi:type="dcterms:W3CDTF">2009-05-11T13:52:36Z</dcterms:created>
  <dcterms:modified xsi:type="dcterms:W3CDTF">2012-11-08T07:26:56Z</dcterms:modified>
</cp:coreProperties>
</file>